
<file path=[Content_Types].xml><?xml version="1.0" encoding="utf-8"?>
<Types xmlns="http://schemas.openxmlformats.org/package/2006/content-types">
  <Default Extension="bin" ContentType="application/vnd.openxmlformats-officedocument.presentationml.printerSettings"/>
  <Default Extension="png" ContentType="image/png"/>
  <Default Extension="jpeg" ContentType="image/jpeg"/>
  <Default Extension="rels" ContentType="application/vnd.openxmlformats-package.relationships+xml"/>
  <Default Extension="emf" ContentType="image/x-emf"/>
  <Default Extension="xml" ContentType="application/xml"/>
  <Override PartName="/ppt/presentation.xml" ContentType="application/vnd.openxmlformats-officedocument.presentationml.presentation.main+xml"/>
  <Override PartName="/ppt/slides/slide3.xml" ContentType="application/vnd.openxmlformats-officedocument.presentationml.slide+xml"/>
  <Override PartName="/ppt/slides/slide2.xml" ContentType="application/vnd.openxmlformats-officedocument.presentationml.slide+xml"/>
  <Override PartName="/ppt/slides/slide5.xml" ContentType="application/vnd.openxmlformats-officedocument.presentationml.slide+xml"/>
  <Override PartName="/ppt/slides/slide1.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4.xml" ContentType="application/vnd.openxmlformats-officedocument.presentationml.sl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theme/theme1.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6" r:id="rId8"/>
    <p:sldId id="263" r:id="rId9"/>
    <p:sldId id="262" r:id="rId10"/>
    <p:sldId id="264" r:id="rId11"/>
    <p:sldId id="265"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36" d="100"/>
          <a:sy n="136" d="100"/>
        </p:scale>
        <p:origin x="-1664" y="-11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printerSettings" Target="printerSettings/printerSettings1.bin"/><Relationship Id="rId8" Type="http://schemas.openxmlformats.org/officeDocument/2006/relationships/slide" Target="slides/slide7.xml"/><Relationship Id="rId18" Type="http://schemas.openxmlformats.org/officeDocument/2006/relationships/customXml" Target="../customXml/item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tableStyles" Target="tableStyles.xml"/><Relationship Id="rId7" Type="http://schemas.openxmlformats.org/officeDocument/2006/relationships/slide" Target="slides/slide6.xml"/><Relationship Id="rId16" Type="http://schemas.openxmlformats.org/officeDocument/2006/relationships/theme" Target="theme/theme1.xml"/><Relationship Id="rId2" Type="http://schemas.openxmlformats.org/officeDocument/2006/relationships/slide" Target="slides/slide1.xml"/><Relationship Id="rId20" Type="http://schemas.openxmlformats.org/officeDocument/2006/relationships/customXml" Target="../customXml/item3.xml"/><Relationship Id="rId11" Type="http://schemas.openxmlformats.org/officeDocument/2006/relationships/slide" Target="slides/slide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customXml" Target="../customXml/item2.xml"/><Relationship Id="rId1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F2AE5051-8C16-463E-A9D8-255889AEB7A8}" type="datetimeFigureOut">
              <a:rPr lang="en-GB" smtClean="0"/>
              <a:t>03/03/2013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735DD42-FA5D-46B3-A7D1-42507654C787}" type="slidenum">
              <a:rPr lang="en-GB" smtClean="0"/>
              <a:t>‹#›</a:t>
            </a:fld>
            <a:endParaRPr lang="en-GB"/>
          </a:p>
        </p:txBody>
      </p:sp>
    </p:spTree>
    <p:extLst>
      <p:ext uri="{BB962C8B-B14F-4D97-AF65-F5344CB8AC3E}">
        <p14:creationId xmlns:p14="http://schemas.microsoft.com/office/powerpoint/2010/main" val="20383449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2AE5051-8C16-463E-A9D8-255889AEB7A8}" type="datetimeFigureOut">
              <a:rPr lang="en-GB" smtClean="0"/>
              <a:t>03/03/2013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735DD42-FA5D-46B3-A7D1-42507654C787}" type="slidenum">
              <a:rPr lang="en-GB" smtClean="0"/>
              <a:t>‹#›</a:t>
            </a:fld>
            <a:endParaRPr lang="en-GB"/>
          </a:p>
        </p:txBody>
      </p:sp>
    </p:spTree>
    <p:extLst>
      <p:ext uri="{BB962C8B-B14F-4D97-AF65-F5344CB8AC3E}">
        <p14:creationId xmlns:p14="http://schemas.microsoft.com/office/powerpoint/2010/main" val="12464154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2AE5051-8C16-463E-A9D8-255889AEB7A8}" type="datetimeFigureOut">
              <a:rPr lang="en-GB" smtClean="0"/>
              <a:t>03/03/2013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735DD42-FA5D-46B3-A7D1-42507654C787}" type="slidenum">
              <a:rPr lang="en-GB" smtClean="0"/>
              <a:t>‹#›</a:t>
            </a:fld>
            <a:endParaRPr lang="en-GB"/>
          </a:p>
        </p:txBody>
      </p:sp>
    </p:spTree>
    <p:extLst>
      <p:ext uri="{BB962C8B-B14F-4D97-AF65-F5344CB8AC3E}">
        <p14:creationId xmlns:p14="http://schemas.microsoft.com/office/powerpoint/2010/main" val="41886565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F2AE5051-8C16-463E-A9D8-255889AEB7A8}" type="datetimeFigureOut">
              <a:rPr lang="en-GB" smtClean="0"/>
              <a:t>03/03/2013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735DD42-FA5D-46B3-A7D1-42507654C787}" type="slidenum">
              <a:rPr lang="en-GB" smtClean="0"/>
              <a:t>‹#›</a:t>
            </a:fld>
            <a:endParaRPr lang="en-GB"/>
          </a:p>
        </p:txBody>
      </p:sp>
    </p:spTree>
    <p:extLst>
      <p:ext uri="{BB962C8B-B14F-4D97-AF65-F5344CB8AC3E}">
        <p14:creationId xmlns:p14="http://schemas.microsoft.com/office/powerpoint/2010/main" val="9738254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F2AE5051-8C16-463E-A9D8-255889AEB7A8}" type="datetimeFigureOut">
              <a:rPr lang="en-GB" smtClean="0"/>
              <a:t>03/03/2013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735DD42-FA5D-46B3-A7D1-42507654C787}" type="slidenum">
              <a:rPr lang="en-GB" smtClean="0"/>
              <a:t>‹#›</a:t>
            </a:fld>
            <a:endParaRPr lang="en-GB"/>
          </a:p>
        </p:txBody>
      </p:sp>
    </p:spTree>
    <p:extLst>
      <p:ext uri="{BB962C8B-B14F-4D97-AF65-F5344CB8AC3E}">
        <p14:creationId xmlns:p14="http://schemas.microsoft.com/office/powerpoint/2010/main" val="16327182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F2AE5051-8C16-463E-A9D8-255889AEB7A8}" type="datetimeFigureOut">
              <a:rPr lang="en-GB" smtClean="0"/>
              <a:t>03/03/2013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735DD42-FA5D-46B3-A7D1-42507654C787}" type="slidenum">
              <a:rPr lang="en-GB" smtClean="0"/>
              <a:t>‹#›</a:t>
            </a:fld>
            <a:endParaRPr lang="en-GB"/>
          </a:p>
        </p:txBody>
      </p:sp>
    </p:spTree>
    <p:extLst>
      <p:ext uri="{BB962C8B-B14F-4D97-AF65-F5344CB8AC3E}">
        <p14:creationId xmlns:p14="http://schemas.microsoft.com/office/powerpoint/2010/main" val="34346644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AE5051-8C16-463E-A9D8-255889AEB7A8}" type="datetimeFigureOut">
              <a:rPr lang="en-GB" smtClean="0"/>
              <a:t>03/03/2013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735DD42-FA5D-46B3-A7D1-42507654C787}" type="slidenum">
              <a:rPr lang="en-GB" smtClean="0"/>
              <a:t>‹#›</a:t>
            </a:fld>
            <a:endParaRPr lang="en-GB"/>
          </a:p>
        </p:txBody>
      </p:sp>
    </p:spTree>
    <p:extLst>
      <p:ext uri="{BB962C8B-B14F-4D97-AF65-F5344CB8AC3E}">
        <p14:creationId xmlns:p14="http://schemas.microsoft.com/office/powerpoint/2010/main" val="1042386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2AE5051-8C16-463E-A9D8-255889AEB7A8}" type="datetimeFigureOut">
              <a:rPr lang="en-GB" smtClean="0"/>
              <a:t>03/03/2013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735DD42-FA5D-46B3-A7D1-42507654C787}" type="slidenum">
              <a:rPr lang="en-GB" smtClean="0"/>
              <a:t>‹#›</a:t>
            </a:fld>
            <a:endParaRPr lang="en-GB"/>
          </a:p>
        </p:txBody>
      </p:sp>
    </p:spTree>
    <p:extLst>
      <p:ext uri="{BB962C8B-B14F-4D97-AF65-F5344CB8AC3E}">
        <p14:creationId xmlns:p14="http://schemas.microsoft.com/office/powerpoint/2010/main" val="31049936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2AE5051-8C16-463E-A9D8-255889AEB7A8}" type="datetimeFigureOut">
              <a:rPr lang="en-GB" smtClean="0"/>
              <a:t>03/03/2013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735DD42-FA5D-46B3-A7D1-42507654C787}" type="slidenum">
              <a:rPr lang="en-GB" smtClean="0"/>
              <a:t>‹#›</a:t>
            </a:fld>
            <a:endParaRPr lang="en-GB"/>
          </a:p>
        </p:txBody>
      </p:sp>
    </p:spTree>
    <p:extLst>
      <p:ext uri="{BB962C8B-B14F-4D97-AF65-F5344CB8AC3E}">
        <p14:creationId xmlns:p14="http://schemas.microsoft.com/office/powerpoint/2010/main" val="2964880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2AE5051-8C16-463E-A9D8-255889AEB7A8}" type="datetimeFigureOut">
              <a:rPr lang="en-GB" smtClean="0"/>
              <a:t>03/03/2013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735DD42-FA5D-46B3-A7D1-42507654C787}" type="slidenum">
              <a:rPr lang="en-GB" smtClean="0"/>
              <a:t>‹#›</a:t>
            </a:fld>
            <a:endParaRPr lang="en-GB"/>
          </a:p>
        </p:txBody>
      </p:sp>
    </p:spTree>
    <p:extLst>
      <p:ext uri="{BB962C8B-B14F-4D97-AF65-F5344CB8AC3E}">
        <p14:creationId xmlns:p14="http://schemas.microsoft.com/office/powerpoint/2010/main" val="6814873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2AE5051-8C16-463E-A9D8-255889AEB7A8}" type="datetimeFigureOut">
              <a:rPr lang="en-GB" smtClean="0"/>
              <a:t>03/03/2013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735DD42-FA5D-46B3-A7D1-42507654C787}" type="slidenum">
              <a:rPr lang="en-GB" smtClean="0"/>
              <a:t>‹#›</a:t>
            </a:fld>
            <a:endParaRPr lang="en-GB"/>
          </a:p>
        </p:txBody>
      </p:sp>
    </p:spTree>
    <p:extLst>
      <p:ext uri="{BB962C8B-B14F-4D97-AF65-F5344CB8AC3E}">
        <p14:creationId xmlns:p14="http://schemas.microsoft.com/office/powerpoint/2010/main" val="300817877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AE5051-8C16-463E-A9D8-255889AEB7A8}" type="datetimeFigureOut">
              <a:rPr lang="en-GB" smtClean="0"/>
              <a:t>03/03/2013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35DD42-FA5D-46B3-A7D1-42507654C787}" type="slidenum">
              <a:rPr lang="en-GB" smtClean="0"/>
              <a:t>‹#›</a:t>
            </a:fld>
            <a:endParaRPr lang="en-GB"/>
          </a:p>
        </p:txBody>
      </p:sp>
    </p:spTree>
    <p:extLst>
      <p:ext uri="{BB962C8B-B14F-4D97-AF65-F5344CB8AC3E}">
        <p14:creationId xmlns:p14="http://schemas.microsoft.com/office/powerpoint/2010/main" val="30365261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emf"/><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5576" y="4365104"/>
            <a:ext cx="7772400" cy="1470025"/>
          </a:xfrm>
        </p:spPr>
        <p:txBody>
          <a:bodyPr>
            <a:normAutofit/>
          </a:bodyPr>
          <a:lstStyle/>
          <a:p>
            <a:r>
              <a:rPr lang="en-GB" sz="1800" b="1" dirty="0" smtClean="0"/>
              <a:t>Design &amp; Access </a:t>
            </a:r>
            <a:r>
              <a:rPr lang="en-GB" sz="1800" b="1" dirty="0" smtClean="0"/>
              <a:t>Statement and Additional Information </a:t>
            </a:r>
            <a:r>
              <a:rPr lang="en-GB" sz="1800" dirty="0" smtClean="0"/>
              <a:t/>
            </a:r>
            <a:br>
              <a:rPr lang="en-GB" sz="1800" dirty="0" smtClean="0"/>
            </a:br>
            <a:r>
              <a:rPr lang="en-GB" sz="1800" dirty="0" smtClean="0"/>
              <a:t>Land </a:t>
            </a:r>
            <a:r>
              <a:rPr lang="en-GB" sz="1800" dirty="0" smtClean="0"/>
              <a:t>at</a:t>
            </a:r>
            <a:r>
              <a:rPr lang="en-GB" sz="1800" dirty="0"/>
              <a:t> </a:t>
            </a:r>
            <a:r>
              <a:rPr lang="en-GB" sz="1800" dirty="0" smtClean="0"/>
              <a:t>Brown Edge Road, </a:t>
            </a:r>
            <a:r>
              <a:rPr lang="en-GB" sz="1800" dirty="0" err="1" smtClean="0"/>
              <a:t>Ingbirchworth</a:t>
            </a:r>
            <a:r>
              <a:rPr lang="en-GB" sz="1800" dirty="0" smtClean="0"/>
              <a:t/>
            </a:r>
            <a:br>
              <a:rPr lang="en-GB" sz="1800" dirty="0" smtClean="0"/>
            </a:br>
            <a:r>
              <a:rPr lang="en-GB" sz="1800" dirty="0" smtClean="0"/>
              <a:t>March </a:t>
            </a:r>
            <a:r>
              <a:rPr lang="en-GB" sz="1800" dirty="0" smtClean="0"/>
              <a:t>2013</a:t>
            </a:r>
            <a:endParaRPr lang="en-GB" sz="1800" dirty="0"/>
          </a:p>
        </p:txBody>
      </p:sp>
      <p:pic>
        <p:nvPicPr>
          <p:cNvPr id="1028"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16845" t="12359" r="6337" b="40344"/>
          <a:stretch/>
        </p:blipFill>
        <p:spPr bwMode="auto">
          <a:xfrm>
            <a:off x="1320800" y="2420888"/>
            <a:ext cx="3078895" cy="164251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2420888"/>
            <a:ext cx="3078895" cy="164251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625939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60972" y="2204864"/>
            <a:ext cx="4572000" cy="1200329"/>
          </a:xfrm>
          <a:prstGeom prst="rect">
            <a:avLst/>
          </a:prstGeom>
        </p:spPr>
        <p:txBody>
          <a:bodyPr>
            <a:spAutoFit/>
          </a:bodyPr>
          <a:lstStyle/>
          <a:p>
            <a:pPr>
              <a:lnSpc>
                <a:spcPct val="150000"/>
              </a:lnSpc>
            </a:pPr>
            <a:r>
              <a:rPr lang="en-GB" sz="1200" dirty="0"/>
              <a:t>1.0 Introduction </a:t>
            </a:r>
          </a:p>
          <a:p>
            <a:pPr>
              <a:lnSpc>
                <a:spcPct val="150000"/>
              </a:lnSpc>
            </a:pPr>
            <a:r>
              <a:rPr lang="en-GB" sz="1200" dirty="0"/>
              <a:t>2.0 The Application </a:t>
            </a:r>
            <a:r>
              <a:rPr lang="en-GB" sz="1200" dirty="0" smtClean="0"/>
              <a:t>Site</a:t>
            </a:r>
            <a:endParaRPr lang="en-GB" sz="1200" dirty="0"/>
          </a:p>
          <a:p>
            <a:pPr>
              <a:lnSpc>
                <a:spcPct val="150000"/>
              </a:lnSpc>
            </a:pPr>
            <a:r>
              <a:rPr lang="en-GB" sz="1200" dirty="0"/>
              <a:t>3</a:t>
            </a:r>
            <a:r>
              <a:rPr lang="en-GB" sz="1200" dirty="0" smtClean="0"/>
              <a:t>.0 </a:t>
            </a:r>
            <a:r>
              <a:rPr lang="en-GB" sz="1200" dirty="0"/>
              <a:t>The Proposed Development </a:t>
            </a:r>
          </a:p>
          <a:p>
            <a:pPr>
              <a:lnSpc>
                <a:spcPct val="150000"/>
              </a:lnSpc>
            </a:pPr>
            <a:r>
              <a:rPr lang="en-GB" sz="1200" dirty="0" smtClean="0"/>
              <a:t>4.0 </a:t>
            </a:r>
            <a:r>
              <a:rPr lang="en-GB" sz="1200" dirty="0"/>
              <a:t>CABE Considerations </a:t>
            </a:r>
          </a:p>
        </p:txBody>
      </p:sp>
      <p:cxnSp>
        <p:nvCxnSpPr>
          <p:cNvPr id="5" name="Straight Connector 4"/>
          <p:cNvCxnSpPr/>
          <p:nvPr/>
        </p:nvCxnSpPr>
        <p:spPr>
          <a:xfrm>
            <a:off x="899592" y="1124744"/>
            <a:ext cx="770485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915492" y="661338"/>
            <a:ext cx="2648396" cy="400110"/>
          </a:xfrm>
          <a:prstGeom prst="rect">
            <a:avLst/>
          </a:prstGeom>
          <a:noFill/>
        </p:spPr>
        <p:txBody>
          <a:bodyPr wrap="square" rtlCol="0">
            <a:spAutoFit/>
          </a:bodyPr>
          <a:lstStyle/>
          <a:p>
            <a:r>
              <a:rPr lang="en-GB" sz="2000" b="1" dirty="0" smtClean="0"/>
              <a:t>Contents</a:t>
            </a:r>
            <a:endParaRPr lang="en-GB" sz="2000" b="1" dirty="0"/>
          </a:p>
        </p:txBody>
      </p:sp>
    </p:spTree>
    <p:extLst>
      <p:ext uri="{BB962C8B-B14F-4D97-AF65-F5344CB8AC3E}">
        <p14:creationId xmlns:p14="http://schemas.microsoft.com/office/powerpoint/2010/main" val="35468142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99592" y="1628800"/>
            <a:ext cx="4572000" cy="4508926"/>
          </a:xfrm>
          <a:prstGeom prst="rect">
            <a:avLst/>
          </a:prstGeom>
        </p:spPr>
        <p:txBody>
          <a:bodyPr>
            <a:spAutoFit/>
          </a:bodyPr>
          <a:lstStyle/>
          <a:p>
            <a:pPr algn="just">
              <a:lnSpc>
                <a:spcPct val="150000"/>
              </a:lnSpc>
            </a:pPr>
            <a:r>
              <a:rPr lang="en-GB" sz="1200" dirty="0"/>
              <a:t>This Design and Access Statement is submitted to support a </a:t>
            </a:r>
            <a:r>
              <a:rPr lang="en-GB" sz="1200" dirty="0" smtClean="0"/>
              <a:t>full application for the erection of </a:t>
            </a:r>
            <a:r>
              <a:rPr lang="en-GB" sz="1200" dirty="0" smtClean="0"/>
              <a:t>a </a:t>
            </a:r>
            <a:r>
              <a:rPr lang="en-US" sz="1200" dirty="0" smtClean="0"/>
              <a:t>barn unit, </a:t>
            </a:r>
            <a:r>
              <a:rPr lang="en-US" sz="1200" dirty="0"/>
              <a:t>change of use of the existing building, land and ménage for the purposes of horse stabling, grazing, riding and the breeding and training of horses and removal of condition 3 of application number 2008/</a:t>
            </a:r>
            <a:r>
              <a:rPr lang="en-US" sz="1200" dirty="0" smtClean="0"/>
              <a:t>0736</a:t>
            </a:r>
            <a:r>
              <a:rPr lang="en-US" sz="1200" dirty="0"/>
              <a:t> </a:t>
            </a:r>
            <a:r>
              <a:rPr lang="en-GB" sz="1200" dirty="0" smtClean="0"/>
              <a:t>at </a:t>
            </a:r>
            <a:r>
              <a:rPr lang="en-GB" sz="1200" dirty="0" smtClean="0"/>
              <a:t>Land off Brown Edge Road, </a:t>
            </a:r>
            <a:r>
              <a:rPr lang="en-GB" sz="1200" dirty="0" err="1" smtClean="0"/>
              <a:t>Ingbirchworth</a:t>
            </a:r>
            <a:r>
              <a:rPr lang="en-GB" sz="1200" dirty="0" smtClean="0"/>
              <a:t>. The </a:t>
            </a:r>
            <a:r>
              <a:rPr lang="en-GB" sz="1200" dirty="0"/>
              <a:t>submission is made as part of </a:t>
            </a:r>
            <a:r>
              <a:rPr lang="en-GB" sz="1200" dirty="0" smtClean="0"/>
              <a:t>the adopted </a:t>
            </a:r>
            <a:r>
              <a:rPr lang="en-GB" sz="1200" dirty="0"/>
              <a:t>requirements under the provisions of the </a:t>
            </a:r>
            <a:r>
              <a:rPr lang="en-GB" sz="1200" dirty="0" smtClean="0"/>
              <a:t>Planning and </a:t>
            </a:r>
            <a:r>
              <a:rPr lang="en-GB" sz="1200" dirty="0"/>
              <a:t>Compulsory Purchase Act 2001 and advice set out in </a:t>
            </a:r>
            <a:r>
              <a:rPr lang="en-GB" sz="1200" dirty="0" smtClean="0"/>
              <a:t>DCLG Circular </a:t>
            </a:r>
            <a:r>
              <a:rPr lang="en-GB" sz="1200" dirty="0"/>
              <a:t>01/2006. It meets the requirements of ‘The Town </a:t>
            </a:r>
            <a:r>
              <a:rPr lang="en-GB" sz="1200" dirty="0" smtClean="0"/>
              <a:t>and Country </a:t>
            </a:r>
            <a:r>
              <a:rPr lang="en-GB" sz="1200" dirty="0"/>
              <a:t>Planning (Development Management Procedure</a:t>
            </a:r>
            <a:r>
              <a:rPr lang="en-GB" sz="1200" dirty="0" smtClean="0"/>
              <a:t>) (</a:t>
            </a:r>
            <a:r>
              <a:rPr lang="en-GB" sz="1200" dirty="0"/>
              <a:t>England) Order 2010’ and the guidance provided in ‘</a:t>
            </a:r>
            <a:r>
              <a:rPr lang="en-GB" sz="1200" dirty="0" smtClean="0"/>
              <a:t>Design and </a:t>
            </a:r>
            <a:r>
              <a:rPr lang="en-GB" sz="1200" dirty="0"/>
              <a:t>Access Statements How to Write, Read and Use </a:t>
            </a:r>
            <a:r>
              <a:rPr lang="en-GB" sz="1200" dirty="0" smtClean="0"/>
              <a:t>Them’ CABE </a:t>
            </a:r>
            <a:r>
              <a:rPr lang="en-GB" sz="1200" dirty="0"/>
              <a:t>2006.</a:t>
            </a:r>
          </a:p>
          <a:p>
            <a:pPr algn="just">
              <a:lnSpc>
                <a:spcPct val="150000"/>
              </a:lnSpc>
            </a:pPr>
            <a:endParaRPr lang="en-GB" sz="1200" dirty="0" smtClean="0"/>
          </a:p>
          <a:p>
            <a:pPr algn="just">
              <a:lnSpc>
                <a:spcPct val="150000"/>
              </a:lnSpc>
            </a:pPr>
            <a:r>
              <a:rPr lang="en-GB" sz="1200" dirty="0" smtClean="0"/>
              <a:t>The application </a:t>
            </a:r>
            <a:r>
              <a:rPr lang="en-GB" sz="1200" dirty="0"/>
              <a:t>is supported by the following:</a:t>
            </a:r>
          </a:p>
          <a:p>
            <a:pPr algn="just">
              <a:lnSpc>
                <a:spcPct val="150000"/>
              </a:lnSpc>
            </a:pPr>
            <a:r>
              <a:rPr lang="en-GB" sz="1200" dirty="0"/>
              <a:t>•Full plans and details</a:t>
            </a:r>
          </a:p>
          <a:p>
            <a:pPr algn="just">
              <a:lnSpc>
                <a:spcPct val="150000"/>
              </a:lnSpc>
            </a:pPr>
            <a:r>
              <a:rPr lang="en-GB" sz="1200" dirty="0"/>
              <a:t>•Design and </a:t>
            </a:r>
            <a:r>
              <a:rPr lang="en-GB" sz="1200" dirty="0" smtClean="0"/>
              <a:t>Access Statement</a:t>
            </a:r>
            <a:endParaRPr lang="en-GB" sz="12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0152" y="1916832"/>
            <a:ext cx="2506216" cy="29710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 name="Straight Connector 5"/>
          <p:cNvCxnSpPr/>
          <p:nvPr/>
        </p:nvCxnSpPr>
        <p:spPr>
          <a:xfrm>
            <a:off x="899592" y="1124744"/>
            <a:ext cx="770485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915492" y="661338"/>
            <a:ext cx="2648396" cy="400110"/>
          </a:xfrm>
          <a:prstGeom prst="rect">
            <a:avLst/>
          </a:prstGeom>
          <a:noFill/>
        </p:spPr>
        <p:txBody>
          <a:bodyPr wrap="square" rtlCol="0">
            <a:spAutoFit/>
          </a:bodyPr>
          <a:lstStyle/>
          <a:p>
            <a:r>
              <a:rPr lang="en-GB" sz="2000" b="1" dirty="0" smtClean="0"/>
              <a:t>1.0 Introduction</a:t>
            </a:r>
            <a:endParaRPr lang="en-GB" sz="2000" b="1" dirty="0"/>
          </a:p>
        </p:txBody>
      </p:sp>
    </p:spTree>
    <p:extLst>
      <p:ext uri="{BB962C8B-B14F-4D97-AF65-F5344CB8AC3E}">
        <p14:creationId xmlns:p14="http://schemas.microsoft.com/office/powerpoint/2010/main" val="27627461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899592" y="1124744"/>
            <a:ext cx="770485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915492" y="661338"/>
            <a:ext cx="3296468" cy="400110"/>
          </a:xfrm>
          <a:prstGeom prst="rect">
            <a:avLst/>
          </a:prstGeom>
          <a:noFill/>
        </p:spPr>
        <p:txBody>
          <a:bodyPr wrap="square" rtlCol="0">
            <a:spAutoFit/>
          </a:bodyPr>
          <a:lstStyle/>
          <a:p>
            <a:r>
              <a:rPr lang="en-GB" sz="2000" b="1" dirty="0"/>
              <a:t>2</a:t>
            </a:r>
            <a:r>
              <a:rPr lang="en-GB" sz="2000" b="1" dirty="0" smtClean="0"/>
              <a:t>.0 The Application Site</a:t>
            </a:r>
            <a:endParaRPr lang="en-GB" sz="2000" b="1" dirty="0"/>
          </a:p>
        </p:txBody>
      </p:sp>
      <p:sp>
        <p:nvSpPr>
          <p:cNvPr id="2" name="Rectangle 1"/>
          <p:cNvSpPr/>
          <p:nvPr/>
        </p:nvSpPr>
        <p:spPr>
          <a:xfrm>
            <a:off x="899592" y="1772816"/>
            <a:ext cx="3672408" cy="3954928"/>
          </a:xfrm>
          <a:prstGeom prst="rect">
            <a:avLst/>
          </a:prstGeom>
        </p:spPr>
        <p:txBody>
          <a:bodyPr wrap="square">
            <a:spAutoFit/>
          </a:bodyPr>
          <a:lstStyle/>
          <a:p>
            <a:pPr algn="just">
              <a:lnSpc>
                <a:spcPct val="150000"/>
              </a:lnSpc>
            </a:pPr>
            <a:r>
              <a:rPr lang="en-GB" sz="1200" dirty="0"/>
              <a:t>The application seeks consent </a:t>
            </a:r>
            <a:r>
              <a:rPr lang="en-GB" sz="1200" dirty="0" smtClean="0"/>
              <a:t>for the </a:t>
            </a:r>
            <a:r>
              <a:rPr lang="en-GB" sz="1200" dirty="0" smtClean="0"/>
              <a:t>erection </a:t>
            </a:r>
            <a:r>
              <a:rPr lang="en-US" sz="1200" dirty="0" smtClean="0"/>
              <a:t>of </a:t>
            </a:r>
            <a:r>
              <a:rPr lang="en-US" sz="1200" dirty="0"/>
              <a:t>a </a:t>
            </a:r>
            <a:r>
              <a:rPr lang="en-US" sz="1200" dirty="0" smtClean="0"/>
              <a:t>barn, </a:t>
            </a:r>
            <a:r>
              <a:rPr lang="en-US" sz="1200" dirty="0"/>
              <a:t>change of use of the existing building, land and ménage for the purposes of horse stabling, grazing, riding and the breeding and training of horses and removal of condition 3 of application number 2008/</a:t>
            </a:r>
            <a:r>
              <a:rPr lang="en-US" sz="1200" dirty="0" smtClean="0"/>
              <a:t>0736</a:t>
            </a:r>
            <a:r>
              <a:rPr lang="en-US" sz="1200" dirty="0"/>
              <a:t> </a:t>
            </a:r>
            <a:r>
              <a:rPr lang="en-GB" sz="1200" dirty="0" smtClean="0"/>
              <a:t>at </a:t>
            </a:r>
            <a:r>
              <a:rPr lang="en-GB" sz="1200" dirty="0" smtClean="0"/>
              <a:t>Land off Browns Edge Road, </a:t>
            </a:r>
            <a:r>
              <a:rPr lang="en-GB" sz="1200" dirty="0" err="1" smtClean="0"/>
              <a:t>Ingbirchworth</a:t>
            </a:r>
            <a:r>
              <a:rPr lang="en-GB" sz="1200" dirty="0" smtClean="0"/>
              <a:t>. Consent has been previously approved at this site, for the erection of a barn unit in connection with the equestrian use. (Application reference number: 2009/1396 – Approved with conditions on 22-02-2010) </a:t>
            </a:r>
          </a:p>
          <a:p>
            <a:pPr algn="just">
              <a:lnSpc>
                <a:spcPct val="150000"/>
              </a:lnSpc>
            </a:pPr>
            <a:endParaRPr lang="en-GB" sz="1200" dirty="0" smtClean="0"/>
          </a:p>
          <a:p>
            <a:pPr algn="just">
              <a:lnSpc>
                <a:spcPct val="150000"/>
              </a:lnSpc>
            </a:pPr>
            <a:r>
              <a:rPr lang="en-GB" sz="1200" dirty="0" smtClean="0"/>
              <a:t>This application is effectively for the relocation of the barn, to a location nearer to the existing barn and infrastructure onsite. </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0072" y="3212976"/>
            <a:ext cx="3398093" cy="302106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5789277" y="6347707"/>
            <a:ext cx="2232248" cy="276999"/>
          </a:xfrm>
          <a:prstGeom prst="rect">
            <a:avLst/>
          </a:prstGeom>
          <a:solidFill>
            <a:schemeClr val="bg1"/>
          </a:solidFill>
        </p:spPr>
        <p:txBody>
          <a:bodyPr wrap="square" rtlCol="0">
            <a:spAutoFit/>
          </a:bodyPr>
          <a:lstStyle/>
          <a:p>
            <a:pPr algn="ctr"/>
            <a:r>
              <a:rPr lang="en-GB" sz="1200" dirty="0" smtClean="0"/>
              <a:t>Proposed </a:t>
            </a:r>
            <a:r>
              <a:rPr lang="en-GB" sz="1200" dirty="0" smtClean="0"/>
              <a:t>Barn</a:t>
            </a:r>
            <a:endParaRPr lang="en-GB" sz="1200" dirty="0"/>
          </a:p>
        </p:txBody>
      </p:sp>
    </p:spTree>
    <p:extLst>
      <p:ext uri="{BB962C8B-B14F-4D97-AF65-F5344CB8AC3E}">
        <p14:creationId xmlns:p14="http://schemas.microsoft.com/office/powerpoint/2010/main" val="23759116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85383" y="3571045"/>
            <a:ext cx="5719066" cy="30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 name="Straight Connector 5"/>
          <p:cNvCxnSpPr/>
          <p:nvPr/>
        </p:nvCxnSpPr>
        <p:spPr>
          <a:xfrm>
            <a:off x="899592" y="1124744"/>
            <a:ext cx="770485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915492" y="661338"/>
            <a:ext cx="3512492" cy="400110"/>
          </a:xfrm>
          <a:prstGeom prst="rect">
            <a:avLst/>
          </a:prstGeom>
          <a:noFill/>
        </p:spPr>
        <p:txBody>
          <a:bodyPr wrap="square" rtlCol="0">
            <a:spAutoFit/>
          </a:bodyPr>
          <a:lstStyle/>
          <a:p>
            <a:r>
              <a:rPr lang="en-GB" sz="2000" b="1" dirty="0" smtClean="0"/>
              <a:t>3.0 The Proposed Development</a:t>
            </a:r>
            <a:endParaRPr lang="en-GB" sz="2000" b="1" dirty="0"/>
          </a:p>
        </p:txBody>
      </p:sp>
      <p:sp>
        <p:nvSpPr>
          <p:cNvPr id="3" name="TextBox 2"/>
          <p:cNvSpPr txBox="1"/>
          <p:nvPr/>
        </p:nvSpPr>
        <p:spPr>
          <a:xfrm>
            <a:off x="899592" y="1340768"/>
            <a:ext cx="3966916" cy="2015936"/>
          </a:xfrm>
          <a:prstGeom prst="rect">
            <a:avLst/>
          </a:prstGeom>
          <a:noFill/>
        </p:spPr>
        <p:txBody>
          <a:bodyPr wrap="square" rtlCol="0">
            <a:spAutoFit/>
          </a:bodyPr>
          <a:lstStyle/>
          <a:p>
            <a:pPr algn="just">
              <a:lnSpc>
                <a:spcPct val="150000"/>
              </a:lnSpc>
            </a:pPr>
            <a:r>
              <a:rPr lang="en-GB" sz="1200" dirty="0" smtClean="0"/>
              <a:t>The proposed development includes the erection of a barn unit for </a:t>
            </a:r>
            <a:r>
              <a:rPr lang="en-GB" sz="1200" dirty="0" smtClean="0"/>
              <a:t>uses such as storage of hay and tack </a:t>
            </a:r>
            <a:r>
              <a:rPr lang="en-GB" sz="1200" dirty="0" smtClean="0"/>
              <a:t>in keeping with the </a:t>
            </a:r>
            <a:r>
              <a:rPr lang="en-GB" sz="1200" dirty="0" smtClean="0"/>
              <a:t>current </a:t>
            </a:r>
            <a:r>
              <a:rPr lang="en-GB" sz="1200" dirty="0" smtClean="0"/>
              <a:t>land use. </a:t>
            </a:r>
            <a:r>
              <a:rPr lang="en-GB" sz="1200" dirty="0" smtClean="0"/>
              <a:t>The </a:t>
            </a:r>
            <a:r>
              <a:rPr lang="en-US" sz="1200" dirty="0" smtClean="0"/>
              <a:t>change </a:t>
            </a:r>
            <a:r>
              <a:rPr lang="en-US" sz="1200" dirty="0"/>
              <a:t>of use of the existing building, land and ménage for the purposes of horse stabling, grazing, riding and the breeding and training of horses and removal of condition 3 of application number 2008/0736</a:t>
            </a:r>
            <a:r>
              <a:rPr lang="en-US" sz="1200" dirty="0" smtClean="0"/>
              <a:t>.</a:t>
            </a:r>
            <a:endParaRPr lang="en-GB" sz="1200" dirty="0"/>
          </a:p>
        </p:txBody>
      </p:sp>
      <p:sp>
        <p:nvSpPr>
          <p:cNvPr id="4" name="TextBox 3"/>
          <p:cNvSpPr txBox="1"/>
          <p:nvPr/>
        </p:nvSpPr>
        <p:spPr>
          <a:xfrm>
            <a:off x="2885382" y="6266700"/>
            <a:ext cx="2232248" cy="276999"/>
          </a:xfrm>
          <a:prstGeom prst="rect">
            <a:avLst/>
          </a:prstGeom>
          <a:solidFill>
            <a:schemeClr val="bg1"/>
          </a:solidFill>
        </p:spPr>
        <p:txBody>
          <a:bodyPr wrap="square" rtlCol="0">
            <a:spAutoFit/>
          </a:bodyPr>
          <a:lstStyle/>
          <a:p>
            <a:pPr algn="ctr"/>
            <a:r>
              <a:rPr lang="en-GB" sz="1200" dirty="0" smtClean="0"/>
              <a:t>Proposed </a:t>
            </a:r>
            <a:r>
              <a:rPr lang="en-GB" sz="1200" dirty="0" smtClean="0"/>
              <a:t>Elevations of barn unit</a:t>
            </a:r>
            <a:endParaRPr lang="en-GB" sz="1200"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1404" y="1142788"/>
            <a:ext cx="3663044" cy="24585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268489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899592" y="1124744"/>
            <a:ext cx="770485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455876" y="6190704"/>
            <a:ext cx="2232248" cy="276999"/>
          </a:xfrm>
          <a:prstGeom prst="rect">
            <a:avLst/>
          </a:prstGeom>
          <a:solidFill>
            <a:schemeClr val="bg1"/>
          </a:solidFill>
        </p:spPr>
        <p:txBody>
          <a:bodyPr wrap="square" rtlCol="0">
            <a:spAutoFit/>
          </a:bodyPr>
          <a:lstStyle/>
          <a:p>
            <a:pPr algn="ctr"/>
            <a:r>
              <a:rPr lang="en-GB" sz="1200" dirty="0" smtClean="0"/>
              <a:t>Proposed </a:t>
            </a:r>
            <a:r>
              <a:rPr lang="en-GB" sz="1200" dirty="0" smtClean="0"/>
              <a:t>Barn Unit Floor </a:t>
            </a:r>
            <a:r>
              <a:rPr lang="en-GB" sz="1200" dirty="0" smtClean="0"/>
              <a:t>Plans</a:t>
            </a:r>
            <a:endParaRPr lang="en-GB" sz="12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1800" y="1196752"/>
            <a:ext cx="5780570" cy="47916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899592" y="1340768"/>
            <a:ext cx="1584176" cy="2569934"/>
          </a:xfrm>
          <a:prstGeom prst="rect">
            <a:avLst/>
          </a:prstGeom>
        </p:spPr>
        <p:txBody>
          <a:bodyPr wrap="square">
            <a:spAutoFit/>
          </a:bodyPr>
          <a:lstStyle/>
          <a:p>
            <a:pPr algn="just">
              <a:lnSpc>
                <a:spcPct val="150000"/>
              </a:lnSpc>
            </a:pPr>
            <a:r>
              <a:rPr lang="en-GB" sz="1200" dirty="0"/>
              <a:t>The proposed barn unit will be used for </a:t>
            </a:r>
            <a:r>
              <a:rPr lang="en-GB" sz="1200" dirty="0" smtClean="0"/>
              <a:t>storage of hay, tack and other equipment in connection with the proposed use </a:t>
            </a:r>
            <a:r>
              <a:rPr lang="en-GB" sz="1200" dirty="0"/>
              <a:t>and will contain a mezzanine floor to increase storage provision</a:t>
            </a:r>
            <a:r>
              <a:rPr lang="en-GB" sz="1200" dirty="0" smtClean="0"/>
              <a:t>. </a:t>
            </a:r>
            <a:endParaRPr lang="en-GB" sz="1200" dirty="0"/>
          </a:p>
        </p:txBody>
      </p:sp>
    </p:spTree>
    <p:extLst>
      <p:ext uri="{BB962C8B-B14F-4D97-AF65-F5344CB8AC3E}">
        <p14:creationId xmlns:p14="http://schemas.microsoft.com/office/powerpoint/2010/main" val="17770845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a:off x="899592" y="1124744"/>
            <a:ext cx="770485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899592" y="1230500"/>
            <a:ext cx="7704856" cy="4985980"/>
          </a:xfrm>
          <a:prstGeom prst="rect">
            <a:avLst/>
          </a:prstGeom>
          <a:noFill/>
        </p:spPr>
        <p:txBody>
          <a:bodyPr wrap="square" rtlCol="0">
            <a:spAutoFit/>
          </a:bodyPr>
          <a:lstStyle/>
          <a:p>
            <a:pPr algn="just">
              <a:lnSpc>
                <a:spcPct val="150000"/>
              </a:lnSpc>
            </a:pPr>
            <a:r>
              <a:rPr lang="en-US" sz="1200" dirty="0"/>
              <a:t>A</a:t>
            </a:r>
            <a:r>
              <a:rPr lang="en-US" sz="1200" dirty="0" smtClean="0"/>
              <a:t> </a:t>
            </a:r>
            <a:r>
              <a:rPr lang="en-US" sz="1200" dirty="0"/>
              <a:t>state-of-the-art </a:t>
            </a:r>
            <a:r>
              <a:rPr lang="en-US" sz="1200" dirty="0" smtClean="0"/>
              <a:t>stud farm/breeding programme </a:t>
            </a:r>
            <a:r>
              <a:rPr lang="en-US" sz="1200" dirty="0"/>
              <a:t>business operates with respect to the level of facilities that are required, and the day-to-day activities that would take place. </a:t>
            </a:r>
            <a:r>
              <a:rPr lang="en-US" sz="1200" dirty="0" smtClean="0"/>
              <a:t>The applicant seeks </a:t>
            </a:r>
            <a:r>
              <a:rPr lang="en-US" sz="1200" dirty="0"/>
              <a:t>to breed, train and maintain the best possible </a:t>
            </a:r>
            <a:r>
              <a:rPr lang="en-US" sz="1200" dirty="0" smtClean="0"/>
              <a:t>mares and foals </a:t>
            </a:r>
            <a:r>
              <a:rPr lang="en-US" sz="1200" dirty="0"/>
              <a:t>to achieve sporting excellence and at present they possess </a:t>
            </a:r>
            <a:r>
              <a:rPr lang="en-US" sz="1200" dirty="0" smtClean="0"/>
              <a:t>11 </a:t>
            </a:r>
            <a:r>
              <a:rPr lang="en-US" sz="1200" dirty="0"/>
              <a:t>horses of this quality, which </a:t>
            </a:r>
            <a:r>
              <a:rPr lang="en-US" sz="1200" dirty="0" smtClean="0"/>
              <a:t>are currently being kept at the applicants existing premises. The applicant’s daughter, has represented Great Britain twice at European Championship level and is looking to develop a business which will provide the opportunity to breed and maintain horses of this caliber for the future. The </a:t>
            </a:r>
            <a:r>
              <a:rPr lang="en-US" sz="1200" dirty="0"/>
              <a:t>applicant states that if these high standards are to be maintained then similarly high standards of training, breeding and stabling facilities need to be provided within a single site. For example, </a:t>
            </a:r>
            <a:r>
              <a:rPr lang="en-US" sz="1200" dirty="0" smtClean="0"/>
              <a:t>It is important that mares and foals are located on site with all necessary facilities to ensure their future training is of the highest quality. </a:t>
            </a:r>
            <a:r>
              <a:rPr lang="en-US" sz="1200" dirty="0"/>
              <a:t>Additionally there is an expectation with a business which deals with horses of this </a:t>
            </a:r>
            <a:r>
              <a:rPr lang="en-US" sz="1200" dirty="0" smtClean="0"/>
              <a:t>caliber </a:t>
            </a:r>
            <a:r>
              <a:rPr lang="en-US" sz="1200" dirty="0"/>
              <a:t>that the facilities provided will be on a single site and of the highest standard. </a:t>
            </a:r>
            <a:endParaRPr lang="en-US" sz="1200" dirty="0" smtClean="0"/>
          </a:p>
          <a:p>
            <a:pPr algn="just">
              <a:lnSpc>
                <a:spcPct val="150000"/>
              </a:lnSpc>
            </a:pPr>
            <a:r>
              <a:rPr lang="en-US" sz="1200" dirty="0" smtClean="0"/>
              <a:t>It is the applicant’s intention to provide financial stability to the breeding programme through the provision of a state of the art livery service, similar to the current use on the site. It is expected that there will be approximately 11 competing horses, 8 livery horses and around 10 mares and foals using the site at any one time. Initially there will no stallions kept on the site, as mares will be artificially inseminated. </a:t>
            </a:r>
          </a:p>
          <a:p>
            <a:pPr algn="just">
              <a:lnSpc>
                <a:spcPct val="150000"/>
              </a:lnSpc>
            </a:pPr>
            <a:r>
              <a:rPr lang="en-US" sz="1200" dirty="0" smtClean="0"/>
              <a:t>Vehicular movements on the site at present are approximately 17 cars to and from the site twice daily. The applicant anticipates that the proposed application will see a reduction in vehicular movements, with approximately 15 vehicular movements twice daily.    </a:t>
            </a:r>
          </a:p>
          <a:p>
            <a:r>
              <a:rPr lang="en-US" sz="1200" dirty="0"/>
              <a:t> </a:t>
            </a:r>
          </a:p>
        </p:txBody>
      </p:sp>
    </p:spTree>
    <p:extLst>
      <p:ext uri="{BB962C8B-B14F-4D97-AF65-F5344CB8AC3E}">
        <p14:creationId xmlns:p14="http://schemas.microsoft.com/office/powerpoint/2010/main" val="10296207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3622830"/>
            <a:ext cx="7712372" cy="28067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 name="Straight Connector 5"/>
          <p:cNvCxnSpPr/>
          <p:nvPr/>
        </p:nvCxnSpPr>
        <p:spPr>
          <a:xfrm>
            <a:off x="899592" y="1124744"/>
            <a:ext cx="770485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455876" y="6343104"/>
            <a:ext cx="2232248" cy="276999"/>
          </a:xfrm>
          <a:prstGeom prst="rect">
            <a:avLst/>
          </a:prstGeom>
          <a:solidFill>
            <a:schemeClr val="bg1"/>
          </a:solidFill>
        </p:spPr>
        <p:txBody>
          <a:bodyPr wrap="square" rtlCol="0">
            <a:spAutoFit/>
          </a:bodyPr>
          <a:lstStyle/>
          <a:p>
            <a:pPr algn="ctr"/>
            <a:r>
              <a:rPr lang="en-GB" sz="1200" dirty="0" smtClean="0"/>
              <a:t>Indicative Views</a:t>
            </a:r>
            <a:endParaRPr lang="en-GB" sz="1200"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1166168"/>
            <a:ext cx="7704856" cy="2707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526536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899592" y="1124744"/>
            <a:ext cx="770485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915492" y="661338"/>
            <a:ext cx="3512492" cy="400110"/>
          </a:xfrm>
          <a:prstGeom prst="rect">
            <a:avLst/>
          </a:prstGeom>
          <a:noFill/>
        </p:spPr>
        <p:txBody>
          <a:bodyPr wrap="square" rtlCol="0">
            <a:spAutoFit/>
          </a:bodyPr>
          <a:lstStyle/>
          <a:p>
            <a:r>
              <a:rPr lang="en-GB" sz="2000" b="1" dirty="0"/>
              <a:t>4</a:t>
            </a:r>
            <a:r>
              <a:rPr lang="en-GB" sz="2000" b="1" dirty="0" smtClean="0"/>
              <a:t>.0 CABE Considerations</a:t>
            </a:r>
            <a:endParaRPr lang="en-GB" sz="2000" b="1" dirty="0"/>
          </a:p>
        </p:txBody>
      </p:sp>
      <p:sp>
        <p:nvSpPr>
          <p:cNvPr id="2" name="Rectangle 1"/>
          <p:cNvSpPr/>
          <p:nvPr/>
        </p:nvSpPr>
        <p:spPr>
          <a:xfrm>
            <a:off x="899592" y="1484784"/>
            <a:ext cx="5163368" cy="5062924"/>
          </a:xfrm>
          <a:prstGeom prst="rect">
            <a:avLst/>
          </a:prstGeom>
        </p:spPr>
        <p:txBody>
          <a:bodyPr wrap="square">
            <a:spAutoFit/>
          </a:bodyPr>
          <a:lstStyle/>
          <a:p>
            <a:pPr algn="just">
              <a:lnSpc>
                <a:spcPct val="150000"/>
              </a:lnSpc>
            </a:pPr>
            <a:r>
              <a:rPr lang="en-GB" sz="1200" b="1" dirty="0"/>
              <a:t>Use</a:t>
            </a:r>
          </a:p>
          <a:p>
            <a:pPr algn="just">
              <a:lnSpc>
                <a:spcPct val="150000"/>
              </a:lnSpc>
            </a:pPr>
            <a:r>
              <a:rPr lang="en-GB" sz="1200" dirty="0"/>
              <a:t>The principle </a:t>
            </a:r>
            <a:r>
              <a:rPr lang="en-GB" sz="1200" dirty="0" smtClean="0"/>
              <a:t>of </a:t>
            </a:r>
            <a:r>
              <a:rPr lang="en-GB" sz="1200" dirty="0"/>
              <a:t>development is established </a:t>
            </a:r>
            <a:r>
              <a:rPr lang="en-GB" sz="1200" dirty="0" smtClean="0"/>
              <a:t>by way </a:t>
            </a:r>
            <a:r>
              <a:rPr lang="en-GB" sz="1200" dirty="0"/>
              <a:t>of </a:t>
            </a:r>
            <a:r>
              <a:rPr lang="en-GB" sz="1200" dirty="0" smtClean="0"/>
              <a:t>the previously approved barn unit – which has never been developed. </a:t>
            </a:r>
            <a:r>
              <a:rPr lang="en-GB" sz="1200" dirty="0"/>
              <a:t>The use of the site, for  </a:t>
            </a:r>
            <a:r>
              <a:rPr lang="en-GB" sz="1200" dirty="0" smtClean="0"/>
              <a:t>equestrian purposes</a:t>
            </a:r>
            <a:r>
              <a:rPr lang="en-GB" sz="1200" dirty="0"/>
              <a:t>, is compatible with </a:t>
            </a:r>
            <a:r>
              <a:rPr lang="en-GB" sz="1200" dirty="0" smtClean="0"/>
              <a:t>the existing and surrounding </a:t>
            </a:r>
            <a:r>
              <a:rPr lang="en-GB" sz="1200" dirty="0"/>
              <a:t>land </a:t>
            </a:r>
            <a:r>
              <a:rPr lang="en-GB" sz="1200" dirty="0" smtClean="0"/>
              <a:t>uses. The proposed location is well thought out in relation to the existing infrastructure on the site and is ideally located to facilitate management and everyday uses. </a:t>
            </a:r>
            <a:endParaRPr lang="en-GB" sz="1200" dirty="0"/>
          </a:p>
          <a:p>
            <a:pPr algn="just">
              <a:lnSpc>
                <a:spcPct val="150000"/>
              </a:lnSpc>
            </a:pPr>
            <a:endParaRPr lang="en-GB" sz="1200" b="1" dirty="0" smtClean="0"/>
          </a:p>
          <a:p>
            <a:pPr algn="just">
              <a:lnSpc>
                <a:spcPct val="150000"/>
              </a:lnSpc>
            </a:pPr>
            <a:r>
              <a:rPr lang="en-GB" sz="1200" b="1" dirty="0" smtClean="0"/>
              <a:t>Amount</a:t>
            </a:r>
            <a:endParaRPr lang="en-GB" sz="1200" b="1" dirty="0"/>
          </a:p>
          <a:p>
            <a:pPr algn="just">
              <a:lnSpc>
                <a:spcPct val="150000"/>
              </a:lnSpc>
            </a:pPr>
            <a:r>
              <a:rPr lang="en-GB" sz="1200" dirty="0"/>
              <a:t>The application seeks consent for </a:t>
            </a:r>
            <a:r>
              <a:rPr lang="en-GB" sz="1200" dirty="0" smtClean="0"/>
              <a:t>a barn unit, which is in keeping with the existing infrastructure and designed to suit the uses it is intended </a:t>
            </a:r>
            <a:r>
              <a:rPr lang="en-GB" sz="1200" dirty="0" smtClean="0"/>
              <a:t>for</a:t>
            </a:r>
            <a:r>
              <a:rPr lang="en-GB" sz="1200" dirty="0"/>
              <a:t> </a:t>
            </a:r>
            <a:r>
              <a:rPr lang="en-GB" sz="1200" dirty="0" smtClean="0"/>
              <a:t>and the change of use across the site.</a:t>
            </a:r>
            <a:endParaRPr lang="en-GB" sz="1200" dirty="0" smtClean="0"/>
          </a:p>
          <a:p>
            <a:pPr algn="just">
              <a:lnSpc>
                <a:spcPct val="150000"/>
              </a:lnSpc>
            </a:pPr>
            <a:endParaRPr lang="en-GB" sz="1200" dirty="0"/>
          </a:p>
          <a:p>
            <a:pPr algn="just">
              <a:lnSpc>
                <a:spcPct val="150000"/>
              </a:lnSpc>
            </a:pPr>
            <a:r>
              <a:rPr lang="en-GB" sz="1200" b="1" dirty="0" smtClean="0"/>
              <a:t>Appearance</a:t>
            </a:r>
          </a:p>
          <a:p>
            <a:pPr algn="just">
              <a:lnSpc>
                <a:spcPct val="150000"/>
              </a:lnSpc>
            </a:pPr>
            <a:r>
              <a:rPr lang="en-GB" sz="1200" dirty="0" smtClean="0"/>
              <a:t>The appearance of the proposed barn unit has been carefully considered to reflect the character and appearance of the locality. The materials  used will be the same as the existing barn unit, to create a uniformity between the existing and proposed</a:t>
            </a:r>
            <a:r>
              <a:rPr lang="en-GB" sz="1200" dirty="0" smtClean="0"/>
              <a:t>. The change of use and removal of condition will present no change in appearance.</a:t>
            </a:r>
            <a:endParaRPr lang="en-GB" sz="1200" dirty="0"/>
          </a:p>
        </p:txBody>
      </p:sp>
    </p:spTree>
    <p:extLst>
      <p:ext uri="{BB962C8B-B14F-4D97-AF65-F5344CB8AC3E}">
        <p14:creationId xmlns:p14="http://schemas.microsoft.com/office/powerpoint/2010/main" val="26881077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899592" y="1124744"/>
            <a:ext cx="770485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899592" y="1582339"/>
            <a:ext cx="5184576" cy="4508926"/>
          </a:xfrm>
          <a:prstGeom prst="rect">
            <a:avLst/>
          </a:prstGeom>
        </p:spPr>
        <p:txBody>
          <a:bodyPr wrap="square">
            <a:spAutoFit/>
          </a:bodyPr>
          <a:lstStyle/>
          <a:p>
            <a:pPr>
              <a:lnSpc>
                <a:spcPct val="150000"/>
              </a:lnSpc>
            </a:pPr>
            <a:r>
              <a:rPr lang="en-GB" sz="1200" b="1" dirty="0"/>
              <a:t>Access</a:t>
            </a:r>
          </a:p>
          <a:p>
            <a:pPr>
              <a:lnSpc>
                <a:spcPct val="150000"/>
              </a:lnSpc>
            </a:pPr>
            <a:r>
              <a:rPr lang="en-GB" sz="1200" dirty="0"/>
              <a:t>Safe, level and well lit access it provided </a:t>
            </a:r>
            <a:r>
              <a:rPr lang="en-GB" sz="1200" dirty="0" smtClean="0"/>
              <a:t>for </a:t>
            </a:r>
            <a:r>
              <a:rPr lang="en-GB" sz="1200" dirty="0"/>
              <a:t>vehicles and </a:t>
            </a:r>
            <a:r>
              <a:rPr lang="en-GB" sz="1200" dirty="0" smtClean="0"/>
              <a:t>pedestrians along the existing site access off Brown Edge Road.</a:t>
            </a:r>
          </a:p>
          <a:p>
            <a:pPr>
              <a:lnSpc>
                <a:spcPct val="150000"/>
              </a:lnSpc>
            </a:pPr>
            <a:endParaRPr lang="en-GB" sz="1200" dirty="0"/>
          </a:p>
          <a:p>
            <a:pPr algn="just">
              <a:lnSpc>
                <a:spcPct val="150000"/>
              </a:lnSpc>
            </a:pPr>
            <a:r>
              <a:rPr lang="en-GB" sz="1200" b="1" dirty="0" smtClean="0"/>
              <a:t>Scale</a:t>
            </a:r>
          </a:p>
          <a:p>
            <a:pPr algn="just">
              <a:lnSpc>
                <a:spcPct val="150000"/>
              </a:lnSpc>
            </a:pPr>
            <a:r>
              <a:rPr lang="en-GB" sz="1200" dirty="0" smtClean="0"/>
              <a:t>The overall scale and massing respects the predominant nature and character of the previously approved barn unit and the existing barn unit on site. </a:t>
            </a:r>
          </a:p>
          <a:p>
            <a:pPr algn="just">
              <a:lnSpc>
                <a:spcPct val="150000"/>
              </a:lnSpc>
            </a:pPr>
            <a:r>
              <a:rPr lang="en-GB" sz="1200" dirty="0" smtClean="0"/>
              <a:t>The proposed barn unit, is not considered to be overbearing or have a detrimental impact on the surrounding area and countryside. </a:t>
            </a:r>
            <a:r>
              <a:rPr lang="en-GB" sz="1200" dirty="0" smtClean="0"/>
              <a:t>The scale of the proposed breeding and keeping of horses is in keeping with the existing circumstances. </a:t>
            </a:r>
            <a:endParaRPr lang="en-GB" sz="1200" dirty="0" smtClean="0"/>
          </a:p>
          <a:p>
            <a:pPr algn="just">
              <a:lnSpc>
                <a:spcPct val="150000"/>
              </a:lnSpc>
            </a:pPr>
            <a:endParaRPr lang="en-GB" sz="1200" b="1" dirty="0" smtClean="0"/>
          </a:p>
          <a:p>
            <a:pPr algn="just">
              <a:lnSpc>
                <a:spcPct val="150000"/>
              </a:lnSpc>
            </a:pPr>
            <a:r>
              <a:rPr lang="en-GB" sz="1200" b="1" dirty="0" smtClean="0"/>
              <a:t>Landscaping</a:t>
            </a:r>
          </a:p>
          <a:p>
            <a:pPr algn="just">
              <a:lnSpc>
                <a:spcPct val="150000"/>
              </a:lnSpc>
            </a:pPr>
            <a:r>
              <a:rPr lang="en-GB" sz="1200" dirty="0" smtClean="0"/>
              <a:t>The site at present is </a:t>
            </a:r>
            <a:r>
              <a:rPr lang="en-GB" sz="1200" dirty="0" smtClean="0"/>
              <a:t>in use as a livery yard</a:t>
            </a:r>
            <a:r>
              <a:rPr lang="en-GB" sz="1200" dirty="0" smtClean="0"/>
              <a:t>. </a:t>
            </a:r>
            <a:r>
              <a:rPr lang="en-GB" sz="1200" dirty="0" smtClean="0"/>
              <a:t>Landscaping will be implemented to enhance the visual impact of the barn unit and provide screening and character . </a:t>
            </a:r>
          </a:p>
          <a:p>
            <a:pPr>
              <a:lnSpc>
                <a:spcPct val="150000"/>
              </a:lnSpc>
            </a:pPr>
            <a:endParaRPr lang="en-GB" sz="1200" dirty="0"/>
          </a:p>
        </p:txBody>
      </p:sp>
      <p:sp>
        <p:nvSpPr>
          <p:cNvPr id="9" name="TextBox 8"/>
          <p:cNvSpPr txBox="1"/>
          <p:nvPr/>
        </p:nvSpPr>
        <p:spPr>
          <a:xfrm>
            <a:off x="915492" y="661338"/>
            <a:ext cx="4556100" cy="400110"/>
          </a:xfrm>
          <a:prstGeom prst="rect">
            <a:avLst/>
          </a:prstGeom>
          <a:noFill/>
        </p:spPr>
        <p:txBody>
          <a:bodyPr wrap="square" rtlCol="0">
            <a:spAutoFit/>
          </a:bodyPr>
          <a:lstStyle/>
          <a:p>
            <a:r>
              <a:rPr lang="en-GB" sz="2000" b="1" dirty="0" smtClean="0"/>
              <a:t>CABE Considerations continued…</a:t>
            </a:r>
            <a:endParaRPr lang="en-GB" sz="2000" b="1" dirty="0"/>
          </a:p>
        </p:txBody>
      </p:sp>
    </p:spTree>
    <p:extLst>
      <p:ext uri="{BB962C8B-B14F-4D97-AF65-F5344CB8AC3E}">
        <p14:creationId xmlns:p14="http://schemas.microsoft.com/office/powerpoint/2010/main" val="34338115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02286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4F35F844C555749A4A584284E5541DC" ma:contentTypeVersion="40" ma:contentTypeDescription="Create a new document." ma:contentTypeScope="" ma:versionID="9f8c8a48736313b6d2684906ad4f928f">
  <xsd:schema xmlns:xsd="http://www.w3.org/2001/XMLSchema" xmlns:xs="http://www.w3.org/2001/XMLSchema" xmlns:p="http://schemas.microsoft.com/office/2006/metadata/properties" xmlns:ns2="http://schemas.microsoft.com/sharepoint.v3" xmlns:ns3="f4edfb27-fdcf-4944-9520-fd54d4f1d725" xmlns:ns4="0cd06ba8-3d0c-4461-b1b9-cc99cc46e70a" targetNamespace="http://schemas.microsoft.com/office/2006/metadata/properties" ma:root="true" ma:fieldsID="9c536e181234c9d3f1eaed877eda6679" ns2:_="" ns3:_="" ns4:_="">
    <xsd:import namespace="http://schemas.microsoft.com/sharepoint.v3"/>
    <xsd:import namespace="f4edfb27-fdcf-4944-9520-fd54d4f1d725"/>
    <xsd:import namespace="0cd06ba8-3d0c-4461-b1b9-cc99cc46e70a"/>
    <xsd:element name="properties">
      <xsd:complexType>
        <xsd:sequence>
          <xsd:element name="documentManagement">
            <xsd:complexType>
              <xsd:all>
                <xsd:element ref="ns2:CategoryDescription" minOccurs="0"/>
                <xsd:element ref="ns3:Public" minOccurs="0"/>
                <xsd:element ref="ns3:FileType1" minOccurs="0"/>
                <xsd:element ref="ns4:_Flow_SignoffStatus" minOccurs="0"/>
                <xsd:element ref="ns3:SharedWithUsers" minOccurs="0"/>
                <xsd:element ref="ns3:SharedWithDetails" minOccurs="0"/>
                <xsd:element ref="ns4:MediaServiceMetadata" minOccurs="0"/>
                <xsd:element ref="ns4:MediaServiceFastMetadata" minOccurs="0"/>
                <xsd:element ref="ns4:MediaServiceDateTaken" minOccurs="0"/>
                <xsd:element ref="ns4:MediaServiceAutoTags" minOccurs="0"/>
                <xsd:element ref="ns4:MediaServiceGenerationTime" minOccurs="0"/>
                <xsd:element ref="ns4:MediaServiceEventHashCode" minOccurs="0"/>
                <xsd:element ref="ns4:MediaServiceOCR" minOccurs="0"/>
                <xsd:element ref="ns4:MediaServiceAutoKeyPoints" minOccurs="0"/>
                <xsd:element ref="ns4:MediaServiceKeyPoints" minOccurs="0"/>
                <xsd:element ref="ns4:MediaServiceLocation" minOccurs="0"/>
                <xsd:element ref="ns4:MediaLengthInSeconds" minOccurs="0"/>
                <xsd:element ref="ns4:lcf76f155ced4ddcb4097134ff3c332f" minOccurs="0"/>
                <xsd:element ref="ns3:TaxCatchAll" minOccurs="0"/>
                <xsd:element ref="ns4:MediaServiceObjectDetectorVersion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CategoryDescription" ma:index="1" nillable="true" ma:displayName="Description" ma:internalName="CategoryDescrip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4edfb27-fdcf-4944-9520-fd54d4f1d725" elementFormDefault="qualified">
    <xsd:import namespace="http://schemas.microsoft.com/office/2006/documentManagement/types"/>
    <xsd:import namespace="http://schemas.microsoft.com/office/infopath/2007/PartnerControls"/>
    <xsd:element name="Public" ma:index="2" nillable="true" ma:displayName="Public" ma:default="0" ma:internalName="Public" ma:readOnly="false">
      <xsd:simpleType>
        <xsd:restriction base="dms:Boolean"/>
      </xsd:simpleType>
    </xsd:element>
    <xsd:element name="FileType1" ma:index="4" nillable="true" ma:displayName="FileType" ma:format="Dropdown" ma:internalName="FileType1" ma:readOnly="false">
      <xsd:simpleType>
        <xsd:union memberTypes="dms:Text">
          <xsd:simpleType>
            <xsd:restriction base="dms:Choice">
              <xsd:enumeration value="Affordable Housing Statement"/>
              <xsd:enumeration value="Air Quality Assessment"/>
              <xsd:enumeration value="Amended Documentation"/>
              <xsd:enumeration value="Appeal"/>
              <xsd:enumeration value="Application Form"/>
              <xsd:enumeration value="Building for Life 12 Assessment"/>
              <xsd:enumeration value="Comments"/>
              <xsd:enumeration value="Consultee Response"/>
              <xsd:enumeration value="Correspondence"/>
              <xsd:enumeration value="Decision Notice"/>
              <xsd:enumeration value="Design and Access Statement"/>
              <xsd:enumeration value="Ecology Survey"/>
              <xsd:enumeration value="Energy/Sustainability Statement"/>
              <xsd:enumeration value="Environmental Statement"/>
              <xsd:enumeration value="Environmental Statement Appendices"/>
              <xsd:enumeration value="Flood Risk Assessment"/>
              <xsd:enumeration value="Ground Investigation Reports"/>
              <xsd:enumeration value="Heritage Statement and Archaeological Assessments"/>
              <xsd:enumeration value="Noise Survey"/>
              <xsd:enumeration value="Photograph"/>
              <xsd:enumeration value="Plans"/>
              <xsd:enumeration value="Planning Obligation(s)/S106 Agreement"/>
              <xsd:enumeration value="Planning Statement"/>
              <xsd:enumeration value="Post Decision"/>
              <xsd:enumeration value="Reports"/>
              <xsd:enumeration value="Retail Impact Assessment"/>
              <xsd:enumeration value="Site Investigation"/>
              <xsd:enumeration value="Statement"/>
              <xsd:enumeration value="SUDS/Foul &amp; Surface Water Drainage Details"/>
              <xsd:enumeration value="Superseded Documentation"/>
              <xsd:enumeration value="Supporting Documentation"/>
              <xsd:enumeration value="Transport Assessment"/>
              <xsd:enumeration value="Travel Plan"/>
              <xsd:enumeration value="Tree Survey"/>
            </xsd:restriction>
          </xsd:simpleType>
        </xsd:union>
      </xsd:simpleType>
    </xsd:element>
    <xsd:element name="SharedWithUsers" ma:index="11"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hidden="true" ma:internalName="SharedWithDetails" ma:readOnly="true">
      <xsd:simpleType>
        <xsd:restriction base="dms:Note"/>
      </xsd:simpleType>
    </xsd:element>
    <xsd:element name="TaxCatchAll" ma:index="27" nillable="true" ma:displayName="Taxonomy Catch All Column" ma:hidden="true" ma:list="{e430abd0-4525-4326-9100-3699c1acf24f}" ma:internalName="TaxCatchAll" ma:showField="CatchAllData" ma:web="f4edfb27-fdcf-4944-9520-fd54d4f1d725">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cd06ba8-3d0c-4461-b1b9-cc99cc46e70a" elementFormDefault="qualified">
    <xsd:import namespace="http://schemas.microsoft.com/office/2006/documentManagement/types"/>
    <xsd:import namespace="http://schemas.microsoft.com/office/infopath/2007/PartnerControls"/>
    <xsd:element name="_Flow_SignoffStatus" ma:index="5" nillable="true" ma:displayName="Sign-off status" ma:internalName="Sign_x002d_off_x0020_status" ma:readOnly="false">
      <xsd:simpleType>
        <xsd:restriction base="dms:Text"/>
      </xsd:simpleType>
    </xsd:element>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hidden="true"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hidden="true" ma:internalName="MediaServiceOCR" ma:readOnly="true">
      <xsd:simpleType>
        <xsd:restriction base="dms:Note"/>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hidden="true" ma:internalName="MediaServiceKeyPoints" ma:readOnly="true">
      <xsd:simpleType>
        <xsd:restriction base="dms:Note"/>
      </xsd:simpleType>
    </xsd:element>
    <xsd:element name="MediaServiceLocation" ma:index="22" nillable="true" ma:displayName="Location" ma:hidden="true" ma:internalName="MediaServiceLocation" ma:readOnly="true">
      <xsd:simpleType>
        <xsd:restriction base="dms:Text"/>
      </xsd:simpleType>
    </xsd:element>
    <xsd:element name="MediaLengthInSeconds" ma:index="24" nillable="true" ma:displayName="Length (seconds)" ma:internalName="MediaLengthInSeconds" ma:readOnly="true">
      <xsd:simpleType>
        <xsd:restriction base="dms:Unknown"/>
      </xsd:simpleType>
    </xsd:element>
    <xsd:element name="lcf76f155ced4ddcb4097134ff3c332f" ma:index="26" nillable="true" ma:taxonomy="true" ma:internalName="lcf76f155ced4ddcb4097134ff3c332f" ma:taxonomyFieldName="MediaServiceImageTags" ma:displayName="Image Tags" ma:readOnly="false" ma:fieldId="{5cf76f15-5ced-4ddc-b409-7134ff3c332f}" ma:taxonomyMulti="true" ma:sspId="bea54bfa-c754-41e3-b0e3-5b6fcaa0263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CategoryDescription xmlns="http://schemas.microsoft.com/sharepoint.v3" xsi:nil="true"/>
    <FileType1 xmlns="f4edfb27-fdcf-4944-9520-fd54d4f1d725">Amended Documentation</FileType1>
    <Public xmlns="f4edfb27-fdcf-4944-9520-fd54d4f1d725">true</Public>
    <lcf76f155ced4ddcb4097134ff3c332f xmlns="0cd06ba8-3d0c-4461-b1b9-cc99cc46e70a">
      <Terms xmlns="http://schemas.microsoft.com/office/infopath/2007/PartnerControls"/>
    </lcf76f155ced4ddcb4097134ff3c332f>
    <TaxCatchAll xmlns="f4edfb27-fdcf-4944-9520-fd54d4f1d725" xsi:nil="true"/>
    <_Flow_SignoffStatus xmlns="0cd06ba8-3d0c-4461-b1b9-cc99cc46e70a" xsi:nil="true"/>
  </documentManagement>
</p:properties>
</file>

<file path=customXml/itemProps1.xml><?xml version="1.0" encoding="utf-8"?>
<ds:datastoreItem xmlns:ds="http://schemas.openxmlformats.org/officeDocument/2006/customXml" ds:itemID="{7AE55DC6-AE43-43DD-9930-72BC8CE9AF68}"/>
</file>

<file path=customXml/itemProps2.xml><?xml version="1.0" encoding="utf-8"?>
<ds:datastoreItem xmlns:ds="http://schemas.openxmlformats.org/officeDocument/2006/customXml" ds:itemID="{AB3041CD-A3C5-4268-A8FA-D6FFCF5EE1BC}"/>
</file>

<file path=customXml/itemProps3.xml><?xml version="1.0" encoding="utf-8"?>
<ds:datastoreItem xmlns:ds="http://schemas.openxmlformats.org/officeDocument/2006/customXml" ds:itemID="{1D4FC878-65BD-4B6B-893B-33295001AB48}"/>
</file>

<file path=docProps/app.xml><?xml version="1.0" encoding="utf-8"?>
<Properties xmlns="http://schemas.openxmlformats.org/officeDocument/2006/extended-properties" xmlns:vt="http://schemas.openxmlformats.org/officeDocument/2006/docPropsVTypes">
  <TotalTime>190</TotalTime>
  <Words>1059</Words>
  <Application>Microsoft Macintosh PowerPoint</Application>
  <PresentationFormat>On-screen Show (4:3)</PresentationFormat>
  <Paragraphs>46</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Design &amp; Access Statement and Additional Information  Land at Brown Edge Road, Ingbirchworth March 2013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Design &amp; Access Statement Land at Brown Edge Road, Ingbirchworth January 2013</dc:title>
  <dc:creator>Windows User</dc:creator>
  <cp:lastModifiedBy>Lucy Hawley</cp:lastModifiedBy>
  <cp:revision>17</cp:revision>
  <dcterms:created xsi:type="dcterms:W3CDTF">2013-01-27T20:56:36Z</dcterms:created>
  <dcterms:modified xsi:type="dcterms:W3CDTF">2013-03-03T19:25:16Z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0x01010084F35F844C555749A4A584284E5541DC</vt:lpwstr>
  </property>
  <property fmtid="{D5CDD505-2E9C-101B-9397-08002B2CF9AE}" pid="3" name="_CopySource">
    <vt:lpwstr>nothing</vt:lpwstr>
  </property>
</Properties>
</file>