
<file path=[Content_Types].xml><?xml version="1.0" encoding="utf-8"?>
<Types xmlns="http://schemas.openxmlformats.org/package/2006/content-types">
  <Default Extension="gif" ContentType="image/gif"/>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Masters/slideMaster1.xml" ContentType="application/vnd.openxmlformats-officedocument.presentationml.slideMaster+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7" r:id="rId3"/>
    <p:sldId id="265" r:id="rId4"/>
    <p:sldId id="271" r:id="rId5"/>
    <p:sldId id="275" r:id="rId6"/>
    <p:sldId id="260" r:id="rId7"/>
    <p:sldId id="266" r:id="rId8"/>
    <p:sldId id="272" r:id="rId9"/>
    <p:sldId id="273" r:id="rId10"/>
    <p:sldId id="269" r:id="rId11"/>
    <p:sldId id="274" r:id="rId12"/>
    <p:sldId id="262" r:id="rId13"/>
    <p:sldId id="264" r:id="rId14"/>
    <p:sldId id="263"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62" y="557"/>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1492940169"/>
      </p:ext>
    </p:extLst>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3643756498"/>
      </p:ext>
    </p:extLst>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2562379527"/>
      </p:ext>
    </p:extLst>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E3CA1BF-B106-420B-985B-2A903FA254C8}" type="datetimeFigureOut">
              <a:rPr lang="en-GB" smtClean="0"/>
              <a:t>16/08/2023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493025853"/>
      </p:ext>
    </p:extLst>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E3CA1BF-B106-420B-985B-2A903FA254C8}" type="datetimeFigureOut">
              <a:rPr lang="en-GB" smtClean="0"/>
              <a:t>16/08/2023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2343880654"/>
      </p:ext>
    </p:extLst>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E3CA1BF-B106-420B-985B-2A903FA254C8}" type="datetimeFigureOut">
              <a:rPr lang="en-GB" smtClean="0"/>
              <a:t>16/08/2023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2188734389"/>
      </p:ext>
    </p:extLst>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3CA1BF-B106-420B-985B-2A903FA254C8}" type="datetimeFigureOut">
              <a:rPr lang="en-GB" smtClean="0"/>
              <a:t>16/08/2023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3823801645"/>
      </p:ext>
    </p:extLst>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E3CA1BF-B106-420B-985B-2A903FA254C8}" type="datetimeFigureOut">
              <a:rPr lang="en-GB" smtClean="0"/>
              <a:t>16/08/2023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648907341"/>
      </p:ext>
    </p:extLst>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E3CA1BF-B106-420B-985B-2A903FA254C8}" type="datetimeFigureOut">
              <a:rPr lang="en-GB" smtClean="0"/>
              <a:t>16/08/2023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1355613239"/>
      </p:ext>
    </p:extLst>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3581606502"/>
      </p:ext>
    </p:extLst>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41632704"/>
      </p:ext>
    </p:extLst>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376768323"/>
      </p:ext>
    </p:extLst>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732389881"/>
      </p:ext>
    </p:extLst>
  </p:cSld>
  <p:clrMapOvr>
    <a:masterClrMapping/>
  </p:clrMapOvr>
  <p:transition spd="slow">
    <p:randomBar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1498595403"/>
      </p:ext>
    </p:extLst>
  </p:cSld>
  <p:clrMapOvr>
    <a:masterClrMapping/>
  </p:clrMapOvr>
  <p:transition spd="slow">
    <p:randomBar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2420069263"/>
      </p:ext>
    </p:extLst>
  </p:cSld>
  <p:clrMapOvr>
    <a:masterClrMapping/>
  </p:clrMapOvr>
  <p:transition spd="slow">
    <p:randomBar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E3CA1BF-B106-420B-985B-2A903FA254C8}" type="datetimeFigureOut">
              <a:rPr lang="en-GB" smtClean="0"/>
              <a:t>16/08/2023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493BBD-F14A-4C2E-9128-0E07536804F7}" type="slidenum">
              <a:rPr lang="en-GB" smtClean="0"/>
              <a:t>‹#›</a:t>
            </a:fld>
            <a:endParaRPr lang="en-GB"/>
          </a:p>
        </p:txBody>
      </p:sp>
    </p:spTree>
    <p:extLst>
      <p:ext uri="{BB962C8B-B14F-4D97-AF65-F5344CB8AC3E}">
        <p14:creationId xmlns:p14="http://schemas.microsoft.com/office/powerpoint/2010/main" val="2440359358"/>
      </p:ext>
    </p:extLst>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3CA1BF-B106-420B-985B-2A903FA254C8}" type="datetimeFigureOut">
              <a:rPr lang="en-GB" smtClean="0"/>
              <a:t>16/08/2023</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1F493BBD-F14A-4C2E-9128-0E07536804F7}" type="slidenum">
              <a:rPr lang="en-GB" smtClean="0"/>
              <a:t>‹#›</a:t>
            </a:fld>
            <a:endParaRPr lang="en-GB"/>
          </a:p>
        </p:txBody>
      </p:sp>
    </p:spTree>
    <p:extLst>
      <p:ext uri="{BB962C8B-B14F-4D97-AF65-F5344CB8AC3E}">
        <p14:creationId xmlns:p14="http://schemas.microsoft.com/office/powerpoint/2010/main" val="32864731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ransition spd="slow">
    <p:randomBar dir="vert"/>
  </p:transition>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4.jfif"/><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mailto:alingwood@ericwright.co.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a:t>Cawthorne STW WINEP</a:t>
            </a:r>
          </a:p>
        </p:txBody>
      </p:sp>
      <p:sp>
        <p:nvSpPr>
          <p:cNvPr id="3" name="Subtitle 2"/>
          <p:cNvSpPr>
            <a:spLocks noGrp="1"/>
          </p:cNvSpPr>
          <p:nvPr>
            <p:ph type="subTitle" idx="1"/>
          </p:nvPr>
        </p:nvSpPr>
        <p:spPr/>
        <p:txBody>
          <a:bodyPr/>
          <a:lstStyle/>
          <a:p>
            <a:r>
              <a:rPr lang="en-GB" dirty="0"/>
              <a:t>Traffic Management Plan</a:t>
            </a:r>
          </a:p>
        </p:txBody>
      </p:sp>
    </p:spTree>
    <p:extLst>
      <p:ext uri="{BB962C8B-B14F-4D97-AF65-F5344CB8AC3E}">
        <p14:creationId xmlns:p14="http://schemas.microsoft.com/office/powerpoint/2010/main" val="1848178455"/>
      </p:ext>
    </p:extLst>
  </p:cSld>
  <p:clrMapOvr>
    <a:masterClrMapping/>
  </p:clrMapOvr>
  <p:transition spd="slow" advTm="6105">
    <p:randomBar dir="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7259" y="586597"/>
            <a:ext cx="4765405" cy="646331"/>
          </a:xfrm>
          <a:prstGeom prst="rect">
            <a:avLst/>
          </a:prstGeom>
        </p:spPr>
        <p:txBody>
          <a:bodyPr wrap="square">
            <a:spAutoFit/>
          </a:bodyPr>
          <a:lstStyle/>
          <a:p>
            <a:pPr lvl="0"/>
            <a:r>
              <a:rPr lang="en-GB" sz="3600" dirty="0">
                <a:solidFill>
                  <a:srgbClr val="E84C22">
                    <a:lumMod val="75000"/>
                  </a:srgbClr>
                </a:solidFill>
              </a:rPr>
              <a:t>Cawthorne Village TM</a:t>
            </a:r>
            <a:endParaRPr lang="en-GB" dirty="0">
              <a:solidFill>
                <a:prstClr val="black"/>
              </a:solidFill>
            </a:endParaRPr>
          </a:p>
        </p:txBody>
      </p:sp>
      <p:pic>
        <p:nvPicPr>
          <p:cNvPr id="11" name="Content Placeholder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1339" y="1232928"/>
            <a:ext cx="7057004" cy="5480324"/>
          </a:xfrm>
        </p:spPr>
      </p:pic>
    </p:spTree>
    <p:extLst>
      <p:ext uri="{BB962C8B-B14F-4D97-AF65-F5344CB8AC3E}">
        <p14:creationId xmlns:p14="http://schemas.microsoft.com/office/powerpoint/2010/main" val="2331392745"/>
      </p:ext>
    </p:extLst>
  </p:cSld>
  <p:clrMapOvr>
    <a:masterClrMapping/>
  </p:clrMapOvr>
  <p:transition spd="slow" advTm="20462">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Parking Restriction Details</a:t>
            </a:r>
          </a:p>
        </p:txBody>
      </p:sp>
      <p:sp>
        <p:nvSpPr>
          <p:cNvPr id="3" name="Content Placeholder 2"/>
          <p:cNvSpPr>
            <a:spLocks noGrp="1"/>
          </p:cNvSpPr>
          <p:nvPr>
            <p:ph idx="1"/>
          </p:nvPr>
        </p:nvSpPr>
        <p:spPr>
          <a:xfrm>
            <a:off x="677334" y="1580606"/>
            <a:ext cx="8596668" cy="5107577"/>
          </a:xfrm>
        </p:spPr>
        <p:txBody>
          <a:bodyPr>
            <a:normAutofit/>
          </a:bodyPr>
          <a:lstStyle/>
          <a:p>
            <a:r>
              <a:rPr lang="en-GB" b="1" dirty="0"/>
              <a:t>Road to be Implemented: </a:t>
            </a:r>
            <a:r>
              <a:rPr lang="en-GB" dirty="0"/>
              <a:t>The Park</a:t>
            </a:r>
          </a:p>
          <a:p>
            <a:r>
              <a:rPr lang="en-GB" b="1" dirty="0"/>
              <a:t>Address: </a:t>
            </a:r>
            <a:r>
              <a:rPr lang="en-GB" dirty="0"/>
              <a:t>The Park, Cawthorne, Barnsley S75 4EL</a:t>
            </a:r>
          </a:p>
          <a:p>
            <a:r>
              <a:rPr lang="en-GB" b="1" dirty="0"/>
              <a:t>Details: </a:t>
            </a:r>
            <a:r>
              <a:rPr lang="en-GB" dirty="0"/>
              <a:t>Starting at the bottom of ‘The Park’, from the ‘</a:t>
            </a:r>
            <a:r>
              <a:rPr lang="en-GB" dirty="0" err="1"/>
              <a:t>Tivy</a:t>
            </a:r>
            <a:r>
              <a:rPr lang="en-GB" dirty="0"/>
              <a:t> Dale’ entrance on to ‘The Park’, just after the entrance to ‘</a:t>
            </a:r>
            <a:r>
              <a:rPr lang="en-GB" dirty="0" err="1"/>
              <a:t>Tivy</a:t>
            </a:r>
            <a:r>
              <a:rPr lang="en-GB" dirty="0"/>
              <a:t> Dale Drive’ on the South West of ‘The Park’ to allow access onto ‘</a:t>
            </a:r>
            <a:r>
              <a:rPr lang="en-GB" dirty="0" err="1"/>
              <a:t>Tivy</a:t>
            </a:r>
            <a:r>
              <a:rPr lang="en-GB" dirty="0"/>
              <a:t> Dale Drive’ and all throughout ‘The Park’. ‘The Park’ is then a dead end for vehicular traffic (not including the access to site we are constructing). </a:t>
            </a:r>
          </a:p>
          <a:p>
            <a:r>
              <a:rPr lang="en-GB" b="1" dirty="0"/>
              <a:t>Deliveries: </a:t>
            </a:r>
            <a:r>
              <a:rPr lang="en-GB" dirty="0"/>
              <a:t>No deliveries through the village. </a:t>
            </a:r>
          </a:p>
          <a:p>
            <a:r>
              <a:rPr lang="en-GB" b="1" dirty="0"/>
              <a:t>Restriction dates: </a:t>
            </a:r>
            <a:r>
              <a:rPr lang="en-GB" dirty="0"/>
              <a:t>Monday 17</a:t>
            </a:r>
            <a:r>
              <a:rPr lang="en-GB" baseline="30000" dirty="0"/>
              <a:t>th</a:t>
            </a:r>
            <a:r>
              <a:rPr lang="en-GB" dirty="0"/>
              <a:t> July 2023 – 12</a:t>
            </a:r>
            <a:r>
              <a:rPr lang="en-GB" baseline="30000" dirty="0"/>
              <a:t>th</a:t>
            </a:r>
            <a:r>
              <a:rPr lang="en-GB" dirty="0"/>
              <a:t> April 2024</a:t>
            </a:r>
          </a:p>
          <a:p>
            <a:r>
              <a:rPr lang="en-GB" b="1" dirty="0">
                <a:solidFill>
                  <a:srgbClr val="FF0000"/>
                </a:solidFill>
              </a:rPr>
              <a:t>Please Note: </a:t>
            </a:r>
            <a:r>
              <a:rPr lang="en-GB" dirty="0"/>
              <a:t>Working Hours will be 07:30 – 17:00</a:t>
            </a:r>
          </a:p>
          <a:p>
            <a:r>
              <a:rPr lang="en-GB" b="1" dirty="0"/>
              <a:t>Noisy works </a:t>
            </a:r>
            <a:r>
              <a:rPr lang="en-GB" dirty="0"/>
              <a:t>will not commence until </a:t>
            </a:r>
            <a:r>
              <a:rPr lang="en-GB" b="1" dirty="0"/>
              <a:t>08:00</a:t>
            </a:r>
          </a:p>
          <a:p>
            <a:endParaRPr lang="en-GB" dirty="0"/>
          </a:p>
        </p:txBody>
      </p:sp>
    </p:spTree>
    <p:extLst>
      <p:ext uri="{BB962C8B-B14F-4D97-AF65-F5344CB8AC3E}">
        <p14:creationId xmlns:p14="http://schemas.microsoft.com/office/powerpoint/2010/main" val="81611099"/>
      </p:ext>
    </p:extLst>
  </p:cSld>
  <p:clrMapOvr>
    <a:masterClrMapping/>
  </p:clrMapOvr>
  <p:transition spd="slow" advTm="31242">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Extent of Restrictions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6160" y="1385475"/>
            <a:ext cx="7077681" cy="5344528"/>
          </a:xfrm>
        </p:spPr>
      </p:pic>
    </p:spTree>
    <p:extLst>
      <p:ext uri="{BB962C8B-B14F-4D97-AF65-F5344CB8AC3E}">
        <p14:creationId xmlns:p14="http://schemas.microsoft.com/office/powerpoint/2010/main" val="492731980"/>
      </p:ext>
    </p:extLst>
  </p:cSld>
  <p:clrMapOvr>
    <a:masterClrMapping/>
  </p:clrMapOvr>
  <p:transition spd="slow">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Extent of Restrictions</a:t>
            </a:r>
          </a:p>
        </p:txBody>
      </p:sp>
      <p:sp>
        <p:nvSpPr>
          <p:cNvPr id="3" name="Content Placeholder 2"/>
          <p:cNvSpPr>
            <a:spLocks noGrp="1"/>
          </p:cNvSpPr>
          <p:nvPr>
            <p:ph idx="1"/>
          </p:nvPr>
        </p:nvSpPr>
        <p:spPr/>
        <p:txBody>
          <a:bodyPr/>
          <a:lstStyle/>
          <a:p>
            <a:r>
              <a:rPr lang="en-GB" dirty="0"/>
              <a:t>Plan: Allow unrestricted access onto ‘</a:t>
            </a:r>
            <a:r>
              <a:rPr lang="en-GB" dirty="0" err="1"/>
              <a:t>Tivy</a:t>
            </a:r>
            <a:r>
              <a:rPr lang="en-GB" dirty="0"/>
              <a:t> Dale Drive’, restricting access only to parking on ‘The Park’. </a:t>
            </a:r>
          </a:p>
          <a:p>
            <a:r>
              <a:rPr lang="en-GB" dirty="0"/>
              <a:t>Restrictions will apply for all members of the public, inclusive of workers of the ‘Yorkshire Water Waste Water Treatment Works’ Development. </a:t>
            </a:r>
          </a:p>
          <a:p>
            <a:r>
              <a:rPr lang="en-GB" dirty="0"/>
              <a:t>Restrictions will not apply for residents of ‘The Park’, this will be manned during working hours throughout our busy periods for safety and access. </a:t>
            </a:r>
          </a:p>
          <a:p>
            <a:r>
              <a:rPr lang="en-GB" dirty="0"/>
              <a:t>Access will be permitted to park via permits, or dash visible documentation</a:t>
            </a:r>
          </a:p>
          <a:p>
            <a:r>
              <a:rPr lang="en-GB" dirty="0"/>
              <a:t>Permits will be issued to residents &amp; their regular visitors and carers</a:t>
            </a:r>
          </a:p>
          <a:p>
            <a:r>
              <a:rPr lang="en-GB" dirty="0"/>
              <a:t>Permits will not be required for emergency services, taxis or delivery / collection vehicles. </a:t>
            </a:r>
          </a:p>
        </p:txBody>
      </p:sp>
    </p:spTree>
    <p:extLst>
      <p:ext uri="{BB962C8B-B14F-4D97-AF65-F5344CB8AC3E}">
        <p14:creationId xmlns:p14="http://schemas.microsoft.com/office/powerpoint/2010/main" val="1708743701"/>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4936" y="1622572"/>
            <a:ext cx="8103955" cy="4976634"/>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392345">
            <a:off x="4458927" y="3487419"/>
            <a:ext cx="459267" cy="346617"/>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031537">
            <a:off x="4959740" y="2130726"/>
            <a:ext cx="454343" cy="342900"/>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992855">
            <a:off x="4156726" y="1992344"/>
            <a:ext cx="619664" cy="61966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44275">
            <a:off x="5243855" y="3717669"/>
            <a:ext cx="664234" cy="664234"/>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9648423">
            <a:off x="4702013" y="5291437"/>
            <a:ext cx="780062" cy="576827"/>
          </a:xfrm>
          <a:prstGeom prst="rect">
            <a:avLst/>
          </a:prstGeom>
        </p:spPr>
      </p:pic>
      <p:sp>
        <p:nvSpPr>
          <p:cNvPr id="2" name="Rectangle 1"/>
          <p:cNvSpPr/>
          <p:nvPr/>
        </p:nvSpPr>
        <p:spPr>
          <a:xfrm>
            <a:off x="1140877" y="837018"/>
            <a:ext cx="2967159" cy="646331"/>
          </a:xfrm>
          <a:prstGeom prst="rect">
            <a:avLst/>
          </a:prstGeom>
        </p:spPr>
        <p:txBody>
          <a:bodyPr wrap="none">
            <a:spAutoFit/>
          </a:bodyPr>
          <a:lstStyle/>
          <a:p>
            <a:pPr lvl="0"/>
            <a:r>
              <a:rPr lang="en-GB" sz="3600" dirty="0">
                <a:solidFill>
                  <a:srgbClr val="E84C22">
                    <a:lumMod val="75000"/>
                  </a:srgbClr>
                </a:solidFill>
              </a:rPr>
              <a:t>Dark Lane TM</a:t>
            </a:r>
            <a:endParaRPr lang="en-GB" dirty="0">
              <a:solidFill>
                <a:prstClr val="black"/>
              </a:solidFill>
            </a:endParaRPr>
          </a:p>
        </p:txBody>
      </p:sp>
    </p:spTree>
    <p:extLst>
      <p:ext uri="{BB962C8B-B14F-4D97-AF65-F5344CB8AC3E}">
        <p14:creationId xmlns:p14="http://schemas.microsoft.com/office/powerpoint/2010/main" val="2034944423"/>
      </p:ext>
    </p:extLst>
  </p:cSld>
  <p:clrMapOvr>
    <a:masterClrMapping/>
  </p:clrMapOvr>
  <p:transition spd="slow" advTm="21192">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Haul Road &amp; Compound Set Up</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1270000"/>
            <a:ext cx="10058400" cy="5516348"/>
          </a:xfrm>
          <a:prstGeom prst="rect">
            <a:avLst/>
          </a:prstGeom>
        </p:spPr>
      </p:pic>
      <p:sp>
        <p:nvSpPr>
          <p:cNvPr id="3" name="TextBox 2"/>
          <p:cNvSpPr txBox="1"/>
          <p:nvPr/>
        </p:nvSpPr>
        <p:spPr>
          <a:xfrm rot="20375122">
            <a:off x="6775269" y="4990011"/>
            <a:ext cx="1907177" cy="523220"/>
          </a:xfrm>
          <a:prstGeom prst="rect">
            <a:avLst/>
          </a:prstGeom>
          <a:noFill/>
        </p:spPr>
        <p:txBody>
          <a:bodyPr wrap="square" rtlCol="0">
            <a:spAutoFit/>
          </a:bodyPr>
          <a:lstStyle/>
          <a:p>
            <a:r>
              <a:rPr lang="en-GB" sz="1400" dirty="0">
                <a:solidFill>
                  <a:schemeClr val="bg1"/>
                </a:solidFill>
              </a:rPr>
              <a:t>Topsoil arising's to be stockpiled here. </a:t>
            </a:r>
          </a:p>
        </p:txBody>
      </p:sp>
    </p:spTree>
    <p:extLst>
      <p:ext uri="{BB962C8B-B14F-4D97-AF65-F5344CB8AC3E}">
        <p14:creationId xmlns:p14="http://schemas.microsoft.com/office/powerpoint/2010/main" val="3323004243"/>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Haul Road &amp; Compound Set Up</a:t>
            </a:r>
          </a:p>
        </p:txBody>
      </p:sp>
      <p:sp>
        <p:nvSpPr>
          <p:cNvPr id="3" name="TextBox 2"/>
          <p:cNvSpPr txBox="1"/>
          <p:nvPr/>
        </p:nvSpPr>
        <p:spPr>
          <a:xfrm rot="20375122">
            <a:off x="6775269" y="4990011"/>
            <a:ext cx="1907177" cy="523220"/>
          </a:xfrm>
          <a:prstGeom prst="rect">
            <a:avLst/>
          </a:prstGeom>
          <a:noFill/>
        </p:spPr>
        <p:txBody>
          <a:bodyPr wrap="square" rtlCol="0">
            <a:spAutoFit/>
          </a:bodyPr>
          <a:lstStyle/>
          <a:p>
            <a:r>
              <a:rPr lang="en-GB" sz="1400" dirty="0">
                <a:solidFill>
                  <a:schemeClr val="bg1"/>
                </a:solidFill>
              </a:rPr>
              <a:t>Topsoil arising's to be stockpiled here. </a:t>
            </a:r>
          </a:p>
        </p:txBody>
      </p:sp>
      <p:sp>
        <p:nvSpPr>
          <p:cNvPr id="4" name="TextBox 3"/>
          <p:cNvSpPr txBox="1"/>
          <p:nvPr/>
        </p:nvSpPr>
        <p:spPr>
          <a:xfrm>
            <a:off x="677333" y="1360380"/>
            <a:ext cx="11399278" cy="5384551"/>
          </a:xfrm>
          <a:prstGeom prst="rect">
            <a:avLst/>
          </a:prstGeom>
          <a:noFill/>
        </p:spPr>
        <p:txBody>
          <a:bodyPr wrap="square" rtlCol="0">
            <a:spAutoFit/>
          </a:bodyPr>
          <a:lstStyle/>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All Site staff, operatives and visitors will utilise the ‘Parking Area’ within the confines of the haul road and compound as designated within the previous slide.</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All site traffic will enter the haul road via the access on ‘The Park’, exiting the haul road onto ‘Dark Lane’, to access the treatment works. To exit the works, this route shall be reversed.</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A traffic Marshal will be present where deemed necessary, during busy periods.</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All loading and unloading of plant, materials and equipment will be done so safely, within the confines of the haul road and compound or within the treatment works.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There will be very little requirement for the storage of plant and materials for this development. Where required, designated areas will be provided within the confines of the haul road or the treatment works.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 nature of the haul road should prevent excess mud and dirt finding it’s way on to the highway, in the event this occurs, a road sweeper will be implemented.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 road construction will consist of:</a:t>
            </a:r>
          </a:p>
          <a:p>
            <a:pPr marL="800100" lvl="1" indent="-342900" defTabSz="457200">
              <a:spcBef>
                <a:spcPts val="1000"/>
              </a:spcBef>
              <a:buClr>
                <a:schemeClr val="accent1">
                  <a:lumMod val="75000"/>
                </a:schemeClr>
              </a:buClr>
              <a:buSzPct val="80000"/>
              <a:buFont typeface="Wingdings 3" charset="2"/>
              <a:buChar char=""/>
            </a:pPr>
            <a:r>
              <a:rPr lang="en-GB" sz="900" dirty="0">
                <a:solidFill>
                  <a:schemeClr val="tx1">
                    <a:lumMod val="75000"/>
                    <a:lumOff val="25000"/>
                  </a:schemeClr>
                </a:solidFill>
              </a:rPr>
              <a:t>200mm reduce dig (stockpiled on site as per slide 7)</a:t>
            </a:r>
          </a:p>
          <a:p>
            <a:pPr marL="800100" lvl="1" indent="-342900" defTabSz="457200">
              <a:spcBef>
                <a:spcPts val="1000"/>
              </a:spcBef>
              <a:buClr>
                <a:schemeClr val="accent1">
                  <a:lumMod val="75000"/>
                </a:schemeClr>
              </a:buClr>
              <a:buSzPct val="80000"/>
              <a:buFont typeface="Wingdings 3" charset="2"/>
              <a:buChar char=""/>
            </a:pPr>
            <a:r>
              <a:rPr lang="en-GB" sz="900" dirty="0">
                <a:solidFill>
                  <a:schemeClr val="tx1">
                    <a:lumMod val="75000"/>
                    <a:lumOff val="25000"/>
                  </a:schemeClr>
                </a:solidFill>
              </a:rPr>
              <a:t>Non woven geotextile </a:t>
            </a:r>
            <a:r>
              <a:rPr lang="en-GB" sz="900" dirty="0" err="1">
                <a:solidFill>
                  <a:schemeClr val="tx1">
                    <a:lumMod val="75000"/>
                    <a:lumOff val="25000"/>
                  </a:schemeClr>
                </a:solidFill>
              </a:rPr>
              <a:t>Teram</a:t>
            </a:r>
            <a:endParaRPr lang="en-GB" sz="900" dirty="0">
              <a:solidFill>
                <a:schemeClr val="tx1">
                  <a:lumMod val="75000"/>
                  <a:lumOff val="25000"/>
                </a:schemeClr>
              </a:solidFill>
            </a:endParaRPr>
          </a:p>
          <a:p>
            <a:pPr marL="800100" lvl="1" indent="-342900" defTabSz="457200">
              <a:spcBef>
                <a:spcPts val="1000"/>
              </a:spcBef>
              <a:buClr>
                <a:schemeClr val="accent1">
                  <a:lumMod val="75000"/>
                </a:schemeClr>
              </a:buClr>
              <a:buSzPct val="80000"/>
              <a:buFont typeface="Wingdings 3" charset="2"/>
              <a:buChar char=""/>
            </a:pPr>
            <a:r>
              <a:rPr lang="en-GB" sz="900" dirty="0">
                <a:solidFill>
                  <a:schemeClr val="tx1">
                    <a:lumMod val="75000"/>
                    <a:lumOff val="25000"/>
                  </a:schemeClr>
                </a:solidFill>
              </a:rPr>
              <a:t>100mm 6F5 aggregate</a:t>
            </a:r>
          </a:p>
          <a:p>
            <a:pPr marL="800100" lvl="1" indent="-342900" defTabSz="457200">
              <a:spcBef>
                <a:spcPts val="1000"/>
              </a:spcBef>
              <a:buClr>
                <a:schemeClr val="accent1">
                  <a:lumMod val="75000"/>
                </a:schemeClr>
              </a:buClr>
              <a:buSzPct val="80000"/>
              <a:buFont typeface="Wingdings 3" charset="2"/>
              <a:buChar char=""/>
            </a:pPr>
            <a:r>
              <a:rPr lang="en-GB" sz="900" dirty="0">
                <a:solidFill>
                  <a:schemeClr val="tx1">
                    <a:lumMod val="75000"/>
                    <a:lumOff val="25000"/>
                  </a:schemeClr>
                </a:solidFill>
              </a:rPr>
              <a:t>Biaxial </a:t>
            </a:r>
            <a:r>
              <a:rPr lang="en-GB" sz="900" dirty="0" err="1">
                <a:solidFill>
                  <a:schemeClr val="tx1">
                    <a:lumMod val="75000"/>
                    <a:lumOff val="25000"/>
                  </a:schemeClr>
                </a:solidFill>
              </a:rPr>
              <a:t>Tensar</a:t>
            </a:r>
            <a:endParaRPr lang="en-GB" sz="900" dirty="0">
              <a:solidFill>
                <a:schemeClr val="tx1">
                  <a:lumMod val="75000"/>
                  <a:lumOff val="25000"/>
                </a:schemeClr>
              </a:solidFill>
            </a:endParaRPr>
          </a:p>
          <a:p>
            <a:pPr marL="800100" lvl="1" indent="-342900" defTabSz="457200">
              <a:spcBef>
                <a:spcPts val="1000"/>
              </a:spcBef>
              <a:buClr>
                <a:schemeClr val="accent1">
                  <a:lumMod val="75000"/>
                </a:schemeClr>
              </a:buClr>
              <a:buSzPct val="80000"/>
              <a:buFont typeface="Wingdings 3" charset="2"/>
              <a:buChar char=""/>
            </a:pPr>
            <a:r>
              <a:rPr lang="en-GB" sz="900" dirty="0">
                <a:solidFill>
                  <a:schemeClr val="tx1">
                    <a:lumMod val="75000"/>
                    <a:lumOff val="25000"/>
                  </a:schemeClr>
                </a:solidFill>
              </a:rPr>
              <a:t>100mm 6F5 aggregate</a:t>
            </a:r>
          </a:p>
          <a:p>
            <a:pPr marL="800100" lvl="1" indent="-342900" defTabSz="457200">
              <a:spcBef>
                <a:spcPts val="1000"/>
              </a:spcBef>
              <a:buClr>
                <a:schemeClr val="accent1">
                  <a:lumMod val="75000"/>
                </a:schemeClr>
              </a:buClr>
              <a:buSzPct val="80000"/>
              <a:buFont typeface="Wingdings 3" charset="2"/>
              <a:buChar char=""/>
            </a:pPr>
            <a:r>
              <a:rPr lang="en-GB" sz="900" dirty="0">
                <a:solidFill>
                  <a:schemeClr val="tx1">
                    <a:lumMod val="75000"/>
                    <a:lumOff val="25000"/>
                  </a:schemeClr>
                </a:solidFill>
              </a:rPr>
              <a:t>100mm Type 1 aggregate </a:t>
            </a:r>
            <a:r>
              <a:rPr lang="en-GB" sz="1600" dirty="0">
                <a:solidFill>
                  <a:schemeClr val="tx1">
                    <a:lumMod val="75000"/>
                    <a:lumOff val="25000"/>
                  </a:schemeClr>
                </a:solidFill>
              </a:rPr>
              <a:t> </a:t>
            </a:r>
          </a:p>
        </p:txBody>
      </p:sp>
    </p:spTree>
    <p:extLst>
      <p:ext uri="{BB962C8B-B14F-4D97-AF65-F5344CB8AC3E}">
        <p14:creationId xmlns:p14="http://schemas.microsoft.com/office/powerpoint/2010/main" val="3057928426"/>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Haul Road &amp; Compound Set Up</a:t>
            </a:r>
          </a:p>
        </p:txBody>
      </p:sp>
      <p:sp>
        <p:nvSpPr>
          <p:cNvPr id="3" name="TextBox 2"/>
          <p:cNvSpPr txBox="1"/>
          <p:nvPr/>
        </p:nvSpPr>
        <p:spPr>
          <a:xfrm rot="20375122">
            <a:off x="6775269" y="4990011"/>
            <a:ext cx="1907177" cy="523220"/>
          </a:xfrm>
          <a:prstGeom prst="rect">
            <a:avLst/>
          </a:prstGeom>
          <a:noFill/>
        </p:spPr>
        <p:txBody>
          <a:bodyPr wrap="square" rtlCol="0">
            <a:spAutoFit/>
          </a:bodyPr>
          <a:lstStyle/>
          <a:p>
            <a:r>
              <a:rPr lang="en-GB" sz="1400" dirty="0">
                <a:solidFill>
                  <a:schemeClr val="bg1"/>
                </a:solidFill>
              </a:rPr>
              <a:t>Topsoil arising's to be stockpiled here. </a:t>
            </a:r>
          </a:p>
        </p:txBody>
      </p:sp>
      <p:sp>
        <p:nvSpPr>
          <p:cNvPr id="4" name="TextBox 3"/>
          <p:cNvSpPr txBox="1"/>
          <p:nvPr/>
        </p:nvSpPr>
        <p:spPr>
          <a:xfrm>
            <a:off x="677333" y="1360380"/>
            <a:ext cx="8884677" cy="5356338"/>
          </a:xfrm>
          <a:prstGeom prst="rect">
            <a:avLst/>
          </a:prstGeom>
          <a:noFill/>
        </p:spPr>
        <p:txBody>
          <a:bodyPr wrap="square" rtlCol="0">
            <a:spAutoFit/>
          </a:bodyPr>
          <a:lstStyle/>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 fencing used as a perimeter to the haul road and compound is standard Heras fencing.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Each fencing panel is 3.5m in length and 2.0m in height.</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 fencing is utilised to separate the public from the works and vehicle / plant movements, keeping everyone safe.</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There is approximately 550m of fencing keeping the public safe.</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Approximately 150m of this fencing is to be covered in debris netting, helping to catch any residual dust, to keep the residents on ‘The Park’ safe from dust exposure. 50m of this dust fencing does not form part of the perimeter, but is erected solely for the purpose of dust capture.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Within the confines of the Heras is post and rope segregation, outlining the scope of the road and allowing space between road and fencing to prevent collisions.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 fencing is to be accompanied by safety and construction warning signs along its length.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dirty="0">
                <a:solidFill>
                  <a:schemeClr val="tx1">
                    <a:lumMod val="75000"/>
                    <a:lumOff val="25000"/>
                  </a:schemeClr>
                </a:solidFill>
              </a:rPr>
              <a:t>The haul road will incorporate a simple drainage structure to prevent failure and movement, by way of French drains.  </a:t>
            </a:r>
          </a:p>
          <a:p>
            <a:pPr marL="342900" indent="-342900" defTabSz="457200">
              <a:lnSpc>
                <a:spcPct val="90000"/>
              </a:lnSpc>
              <a:spcBef>
                <a:spcPts val="1000"/>
              </a:spcBef>
              <a:buClr>
                <a:schemeClr val="accent1">
                  <a:lumMod val="75000"/>
                </a:schemeClr>
              </a:buClr>
              <a:buSzPct val="80000"/>
              <a:buFont typeface="Wingdings 3" charset="2"/>
              <a:buChar char=""/>
            </a:pPr>
            <a:r>
              <a:rPr lang="en-GB" sz="1700" b="1" u="sng" dirty="0">
                <a:solidFill>
                  <a:schemeClr val="tx1">
                    <a:lumMod val="75000"/>
                    <a:lumOff val="25000"/>
                  </a:schemeClr>
                </a:solidFill>
              </a:rPr>
              <a:t>All</a:t>
            </a:r>
            <a:r>
              <a:rPr lang="en-GB" sz="1700" dirty="0">
                <a:solidFill>
                  <a:schemeClr val="tx1">
                    <a:lumMod val="75000"/>
                    <a:lumOff val="25000"/>
                  </a:schemeClr>
                </a:solidFill>
              </a:rPr>
              <a:t> haul road elements are to be removed upon completion of the works, inclusive of drains and stone. </a:t>
            </a:r>
          </a:p>
        </p:txBody>
      </p:sp>
    </p:spTree>
    <p:extLst>
      <p:ext uri="{BB962C8B-B14F-4D97-AF65-F5344CB8AC3E}">
        <p14:creationId xmlns:p14="http://schemas.microsoft.com/office/powerpoint/2010/main" val="1926410716"/>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Park TM North Detail</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0214" y="1270000"/>
            <a:ext cx="7806404" cy="5315645"/>
          </a:xfrm>
        </p:spPr>
      </p:pic>
      <p:pic>
        <p:nvPicPr>
          <p:cNvPr id="3" name="Picture 2"/>
          <p:cNvPicPr>
            <a:picLocks noChangeAspect="1"/>
          </p:cNvPicPr>
          <p:nvPr/>
        </p:nvPicPr>
        <p:blipFill>
          <a:blip r:embed="rId3"/>
          <a:stretch>
            <a:fillRect/>
          </a:stretch>
        </p:blipFill>
        <p:spPr>
          <a:xfrm>
            <a:off x="6152570" y="3709358"/>
            <a:ext cx="232237" cy="235463"/>
          </a:xfrm>
          <a:prstGeom prst="rect">
            <a:avLst/>
          </a:prstGeom>
        </p:spPr>
      </p:pic>
      <p:pic>
        <p:nvPicPr>
          <p:cNvPr id="5" name="Picture 4"/>
          <p:cNvPicPr>
            <a:picLocks noChangeAspect="1"/>
          </p:cNvPicPr>
          <p:nvPr/>
        </p:nvPicPr>
        <p:blipFill>
          <a:blip r:embed="rId3"/>
          <a:stretch>
            <a:fillRect/>
          </a:stretch>
        </p:blipFill>
        <p:spPr>
          <a:xfrm>
            <a:off x="7368895" y="2993365"/>
            <a:ext cx="257762" cy="261342"/>
          </a:xfrm>
          <a:prstGeom prst="rect">
            <a:avLst/>
          </a:prstGeom>
        </p:spPr>
      </p:pic>
    </p:spTree>
    <p:extLst>
      <p:ext uri="{BB962C8B-B14F-4D97-AF65-F5344CB8AC3E}">
        <p14:creationId xmlns:p14="http://schemas.microsoft.com/office/powerpoint/2010/main" val="3504444649"/>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Park TM North Detail</a:t>
            </a:r>
          </a:p>
        </p:txBody>
      </p:sp>
      <p:sp>
        <p:nvSpPr>
          <p:cNvPr id="6" name="Content Placeholder 5"/>
          <p:cNvSpPr>
            <a:spLocks noGrp="1"/>
          </p:cNvSpPr>
          <p:nvPr>
            <p:ph idx="1"/>
          </p:nvPr>
        </p:nvSpPr>
        <p:spPr>
          <a:xfrm>
            <a:off x="677333" y="2160589"/>
            <a:ext cx="8982649" cy="3880773"/>
          </a:xfrm>
        </p:spPr>
        <p:txBody>
          <a:bodyPr/>
          <a:lstStyle/>
          <a:p>
            <a:r>
              <a:rPr lang="en-GB" dirty="0"/>
              <a:t>At the North of ‘The Park’, where construction traffic will access and egress to and from the haul road, clear signage and segregation from the public will be implemented. </a:t>
            </a:r>
          </a:p>
          <a:p>
            <a:r>
              <a:rPr lang="en-GB" dirty="0"/>
              <a:t>Signs will include reduced speed limit of 5mph, warning of children in the area and construction warning signs. </a:t>
            </a:r>
          </a:p>
          <a:p>
            <a:r>
              <a:rPr lang="en-GB" dirty="0"/>
              <a:t>During busy periods a traffic marshal will be present to increase safety in the area. </a:t>
            </a:r>
          </a:p>
          <a:p>
            <a:r>
              <a:rPr lang="en-GB" dirty="0"/>
              <a:t>The haul road will have clear segregation from the public and away from the heavily trafficked footpath that runs adjacent to the West. </a:t>
            </a:r>
          </a:p>
        </p:txBody>
      </p:sp>
    </p:spTree>
    <p:extLst>
      <p:ext uri="{BB962C8B-B14F-4D97-AF65-F5344CB8AC3E}">
        <p14:creationId xmlns:p14="http://schemas.microsoft.com/office/powerpoint/2010/main" val="3807979748"/>
      </p:ext>
    </p:extLst>
  </p:cSld>
  <p:clrMapOvr>
    <a:masterClrMapping/>
  </p:clrMapOvr>
  <p:transition spd="slow">
    <p:randomBar dir="ver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2239" y="1293962"/>
            <a:ext cx="7745882" cy="5075868"/>
          </a:xfrm>
        </p:spPr>
      </p:pic>
      <p:sp>
        <p:nvSpPr>
          <p:cNvPr id="5" name="Rectangle 4"/>
          <p:cNvSpPr/>
          <p:nvPr/>
        </p:nvSpPr>
        <p:spPr>
          <a:xfrm>
            <a:off x="1372239" y="526537"/>
            <a:ext cx="3769686" cy="646331"/>
          </a:xfrm>
          <a:prstGeom prst="rect">
            <a:avLst/>
          </a:prstGeom>
        </p:spPr>
        <p:txBody>
          <a:bodyPr wrap="none">
            <a:spAutoFit/>
          </a:bodyPr>
          <a:lstStyle/>
          <a:p>
            <a:r>
              <a:rPr lang="en-GB" sz="3600" dirty="0">
                <a:solidFill>
                  <a:srgbClr val="E84C22">
                    <a:lumMod val="75000"/>
                  </a:srgbClr>
                </a:solidFill>
                <a:ea typeface="+mj-ea"/>
                <a:cs typeface="+mj-cs"/>
              </a:rPr>
              <a:t>Site Access Route</a:t>
            </a:r>
            <a:endParaRPr lang="en-GB"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5483506">
            <a:off x="2594996" y="5399506"/>
            <a:ext cx="546250" cy="475779"/>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707214">
            <a:off x="6966056" y="4065395"/>
            <a:ext cx="585536" cy="43858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917715">
            <a:off x="6418612" y="1342557"/>
            <a:ext cx="532651" cy="39897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67966">
            <a:off x="4008676" y="4402524"/>
            <a:ext cx="536883" cy="670436"/>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30072">
            <a:off x="5875246" y="3989536"/>
            <a:ext cx="537444" cy="671137"/>
          </a:xfrm>
          <a:prstGeom prst="rect">
            <a:avLst/>
          </a:prstGeom>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916073">
            <a:off x="6037649" y="2088110"/>
            <a:ext cx="513308" cy="640997"/>
          </a:xfrm>
          <a:prstGeom prst="rect">
            <a:avLst/>
          </a:prstGeom>
        </p:spPr>
      </p:pic>
      <p:pic>
        <p:nvPicPr>
          <p:cNvPr id="12" name="Picture 11"/>
          <p:cNvPicPr>
            <a:picLocks noChangeAspect="1"/>
          </p:cNvPicPr>
          <p:nvPr/>
        </p:nvPicPr>
        <p:blipFill>
          <a:blip r:embed="rId6"/>
          <a:stretch>
            <a:fillRect/>
          </a:stretch>
        </p:blipFill>
        <p:spPr>
          <a:xfrm rot="15487868">
            <a:off x="2608649" y="5371134"/>
            <a:ext cx="283941" cy="287885"/>
          </a:xfrm>
          <a:prstGeom prst="rect">
            <a:avLst/>
          </a:prstGeom>
        </p:spPr>
      </p:pic>
      <p:pic>
        <p:nvPicPr>
          <p:cNvPr id="13" name="Picture 12"/>
          <p:cNvPicPr>
            <a:picLocks noChangeAspect="1"/>
          </p:cNvPicPr>
          <p:nvPr/>
        </p:nvPicPr>
        <p:blipFill>
          <a:blip r:embed="rId6"/>
          <a:stretch>
            <a:fillRect/>
          </a:stretch>
        </p:blipFill>
        <p:spPr>
          <a:xfrm rot="20926076">
            <a:off x="4041732" y="4499088"/>
            <a:ext cx="470769" cy="477308"/>
          </a:xfrm>
          <a:prstGeom prst="rect">
            <a:avLst/>
          </a:prstGeom>
        </p:spPr>
      </p:pic>
      <p:pic>
        <p:nvPicPr>
          <p:cNvPr id="14" name="Picture 13"/>
          <p:cNvPicPr>
            <a:picLocks noChangeAspect="1"/>
          </p:cNvPicPr>
          <p:nvPr/>
        </p:nvPicPr>
        <p:blipFill>
          <a:blip r:embed="rId6"/>
          <a:stretch>
            <a:fillRect/>
          </a:stretch>
        </p:blipFill>
        <p:spPr>
          <a:xfrm rot="20931680">
            <a:off x="5904975" y="4082790"/>
            <a:ext cx="477987" cy="484627"/>
          </a:xfrm>
          <a:prstGeom prst="rect">
            <a:avLst/>
          </a:prstGeom>
        </p:spPr>
      </p:pic>
      <p:pic>
        <p:nvPicPr>
          <p:cNvPr id="15" name="Picture 14"/>
          <p:cNvPicPr>
            <a:picLocks noChangeAspect="1"/>
          </p:cNvPicPr>
          <p:nvPr/>
        </p:nvPicPr>
        <p:blipFill>
          <a:blip r:embed="rId6"/>
          <a:stretch>
            <a:fillRect/>
          </a:stretch>
        </p:blipFill>
        <p:spPr>
          <a:xfrm rot="20820294">
            <a:off x="6051014" y="2161938"/>
            <a:ext cx="486581" cy="493340"/>
          </a:xfrm>
          <a:prstGeom prst="rect">
            <a:avLst/>
          </a:prstGeom>
        </p:spPr>
      </p:pic>
      <p:pic>
        <p:nvPicPr>
          <p:cNvPr id="16" name="Picture 15"/>
          <p:cNvPicPr>
            <a:picLocks noChangeAspect="1"/>
          </p:cNvPicPr>
          <p:nvPr/>
        </p:nvPicPr>
        <p:blipFill>
          <a:blip r:embed="rId6"/>
          <a:stretch>
            <a:fillRect/>
          </a:stretch>
        </p:blipFill>
        <p:spPr>
          <a:xfrm rot="4614443">
            <a:off x="7214013" y="4277320"/>
            <a:ext cx="293139" cy="298529"/>
          </a:xfrm>
          <a:prstGeom prst="rect">
            <a:avLst/>
          </a:prstGeom>
        </p:spPr>
      </p:pic>
      <p:pic>
        <p:nvPicPr>
          <p:cNvPr id="17" name="Picture 16"/>
          <p:cNvPicPr>
            <a:picLocks noChangeAspect="1"/>
          </p:cNvPicPr>
          <p:nvPr/>
        </p:nvPicPr>
        <p:blipFill>
          <a:blip r:embed="rId6"/>
          <a:stretch>
            <a:fillRect/>
          </a:stretch>
        </p:blipFill>
        <p:spPr>
          <a:xfrm rot="20895988">
            <a:off x="6676009" y="1316060"/>
            <a:ext cx="242587" cy="245957"/>
          </a:xfrm>
          <a:prstGeom prst="rect">
            <a:avLst/>
          </a:prstGeom>
        </p:spPr>
      </p:pic>
    </p:spTree>
    <p:extLst>
      <p:ext uri="{BB962C8B-B14F-4D97-AF65-F5344CB8AC3E}">
        <p14:creationId xmlns:p14="http://schemas.microsoft.com/office/powerpoint/2010/main" val="3830864207"/>
      </p:ext>
    </p:extLst>
  </p:cSld>
  <p:clrMapOvr>
    <a:masterClrMapping/>
  </p:clrMapOvr>
  <p:transition spd="slow" advTm="11071">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Vehicle Movements Estimate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358537"/>
            <a:ext cx="12192000" cy="5094513"/>
          </a:xfrm>
        </p:spPr>
      </p:pic>
    </p:spTree>
    <p:extLst>
      <p:ext uri="{BB962C8B-B14F-4D97-AF65-F5344CB8AC3E}">
        <p14:creationId xmlns:p14="http://schemas.microsoft.com/office/powerpoint/2010/main" val="1731349718"/>
      </p:ext>
    </p:extLst>
  </p:cSld>
  <p:clrMapOvr>
    <a:masterClrMapping/>
  </p:clrMapOvr>
  <p:transition spd="slow" advTm="20992">
    <p:randomBar dir="ver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6489" y="1112808"/>
            <a:ext cx="8716303" cy="5495026"/>
          </a:xfrm>
        </p:spPr>
      </p:pic>
      <p:sp>
        <p:nvSpPr>
          <p:cNvPr id="5" name="Rectangle 4"/>
          <p:cNvSpPr/>
          <p:nvPr/>
        </p:nvSpPr>
        <p:spPr>
          <a:xfrm>
            <a:off x="686489" y="388515"/>
            <a:ext cx="7752443" cy="646331"/>
          </a:xfrm>
          <a:prstGeom prst="rect">
            <a:avLst/>
          </a:prstGeom>
        </p:spPr>
        <p:txBody>
          <a:bodyPr wrap="none">
            <a:spAutoFit/>
          </a:bodyPr>
          <a:lstStyle/>
          <a:p>
            <a:r>
              <a:rPr lang="en-GB" sz="3600" dirty="0">
                <a:solidFill>
                  <a:srgbClr val="E84C22">
                    <a:lumMod val="75000"/>
                  </a:srgbClr>
                </a:solidFill>
                <a:ea typeface="+mj-ea"/>
                <a:cs typeface="+mj-cs"/>
              </a:rPr>
              <a:t>Nearest Hospital – Barnsley Hospital </a:t>
            </a:r>
            <a:endParaRPr lang="en-GB" dirty="0"/>
          </a:p>
        </p:txBody>
      </p:sp>
    </p:spTree>
    <p:extLst>
      <p:ext uri="{BB962C8B-B14F-4D97-AF65-F5344CB8AC3E}">
        <p14:creationId xmlns:p14="http://schemas.microsoft.com/office/powerpoint/2010/main" val="1784496894"/>
      </p:ext>
    </p:extLst>
  </p:cSld>
  <p:clrMapOvr>
    <a:masterClrMapping/>
  </p:clrMapOvr>
  <p:transition spd="slow" advTm="11078">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Eric Wright Water Ltd</a:t>
            </a:r>
          </a:p>
        </p:txBody>
      </p:sp>
      <p:sp>
        <p:nvSpPr>
          <p:cNvPr id="3" name="Content Placeholder 2"/>
          <p:cNvSpPr>
            <a:spLocks noGrp="1"/>
          </p:cNvSpPr>
          <p:nvPr>
            <p:ph idx="1"/>
          </p:nvPr>
        </p:nvSpPr>
        <p:spPr/>
        <p:txBody>
          <a:bodyPr/>
          <a:lstStyle/>
          <a:p>
            <a:r>
              <a:rPr lang="en-GB" b="1" dirty="0"/>
              <a:t>Project Manager: </a:t>
            </a:r>
          </a:p>
          <a:p>
            <a:pPr marL="0" indent="0">
              <a:buNone/>
            </a:pPr>
            <a:r>
              <a:rPr lang="en-GB" b="1" dirty="0"/>
              <a:t>					</a:t>
            </a:r>
            <a:r>
              <a:rPr lang="en-GB" dirty="0"/>
              <a:t>Alex Lingwood </a:t>
            </a:r>
          </a:p>
          <a:p>
            <a:pPr marL="0" indent="0">
              <a:buNone/>
            </a:pPr>
            <a:r>
              <a:rPr lang="en-GB" dirty="0"/>
              <a:t>					07583 006362 </a:t>
            </a:r>
          </a:p>
          <a:p>
            <a:pPr marL="0" indent="0">
              <a:buNone/>
            </a:pPr>
            <a:r>
              <a:rPr lang="en-GB" dirty="0"/>
              <a:t>					</a:t>
            </a:r>
            <a:r>
              <a:rPr lang="en-GB" dirty="0">
                <a:hlinkClick r:id="rId2"/>
              </a:rPr>
              <a:t>alingwood@ericwright.co.uk</a:t>
            </a:r>
            <a:r>
              <a:rPr lang="en-GB" dirty="0"/>
              <a:t> </a:t>
            </a:r>
          </a:p>
        </p:txBody>
      </p:sp>
    </p:spTree>
    <p:extLst>
      <p:ext uri="{BB962C8B-B14F-4D97-AF65-F5344CB8AC3E}">
        <p14:creationId xmlns:p14="http://schemas.microsoft.com/office/powerpoint/2010/main" val="2062914255"/>
      </p:ext>
    </p:extLst>
  </p:cSld>
  <p:clrMapOvr>
    <a:masterClrMapping/>
  </p:clrMapOvr>
  <p:transition spd="slow">
    <p:randomBar dir="vert"/>
  </p:transition>
</p:sld>
</file>

<file path=ppt/theme/theme1.xml><?xml version="1.0" encoding="utf-8"?>
<a:theme xmlns:a="http://schemas.openxmlformats.org/drawingml/2006/main" name="Facet">
  <a:themeElements>
    <a:clrScheme name="Red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F35F844C555749A4A584284E5541DC" ma:contentTypeVersion="40" ma:contentTypeDescription="Create a new document." ma:contentTypeScope="" ma:versionID="9f8c8a48736313b6d2684906ad4f928f">
  <xsd:schema xmlns:xsd="http://www.w3.org/2001/XMLSchema" xmlns:xs="http://www.w3.org/2001/XMLSchema" xmlns:p="http://schemas.microsoft.com/office/2006/metadata/properties" xmlns:ns2="http://schemas.microsoft.com/sharepoint.v3" xmlns:ns3="f4edfb27-fdcf-4944-9520-fd54d4f1d725" xmlns:ns4="0cd06ba8-3d0c-4461-b1b9-cc99cc46e70a" targetNamespace="http://schemas.microsoft.com/office/2006/metadata/properties" ma:root="true" ma:fieldsID="9c536e181234c9d3f1eaed877eda6679" ns2:_="" ns3:_="" ns4:_="">
    <xsd:import namespace="http://schemas.microsoft.com/sharepoint.v3"/>
    <xsd:import namespace="f4edfb27-fdcf-4944-9520-fd54d4f1d725"/>
    <xsd:import namespace="0cd06ba8-3d0c-4461-b1b9-cc99cc46e70a"/>
    <xsd:element name="properties">
      <xsd:complexType>
        <xsd:sequence>
          <xsd:element name="documentManagement">
            <xsd:complexType>
              <xsd:all>
                <xsd:element ref="ns2:CategoryDescription" minOccurs="0"/>
                <xsd:element ref="ns3:Public" minOccurs="0"/>
                <xsd:element ref="ns3:FileType1" minOccurs="0"/>
                <xsd:element ref="ns4:_Flow_SignoffStatus" minOccurs="0"/>
                <xsd:element ref="ns3:SharedWithUsers" minOccurs="0"/>
                <xsd:element ref="ns3:SharedWithDetails"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element ref="ns4:MediaServiceAutoKeyPoints" minOccurs="0"/>
                <xsd:element ref="ns4:MediaServiceKeyPoints" minOccurs="0"/>
                <xsd:element ref="ns4:MediaServiceLocation" minOccurs="0"/>
                <xsd:element ref="ns4:MediaLengthInSeconds" minOccurs="0"/>
                <xsd:element ref="ns4:lcf76f155ced4ddcb4097134ff3c332f" minOccurs="0"/>
                <xsd:element ref="ns3:TaxCatchAll"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ategoryDescription" ma:index="1" nillable="true" ma:displayName="Description" ma:internalName="CategoryDescrip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edfb27-fdcf-4944-9520-fd54d4f1d725" elementFormDefault="qualified">
    <xsd:import namespace="http://schemas.microsoft.com/office/2006/documentManagement/types"/>
    <xsd:import namespace="http://schemas.microsoft.com/office/infopath/2007/PartnerControls"/>
    <xsd:element name="Public" ma:index="2" nillable="true" ma:displayName="Public" ma:default="0" ma:internalName="Public" ma:readOnly="false">
      <xsd:simpleType>
        <xsd:restriction base="dms:Boolean"/>
      </xsd:simpleType>
    </xsd:element>
    <xsd:element name="FileType1" ma:index="4" nillable="true" ma:displayName="FileType" ma:format="Dropdown" ma:internalName="FileType1" ma:readOnly="false">
      <xsd:simpleType>
        <xsd:union memberTypes="dms:Text">
          <xsd:simpleType>
            <xsd:restriction base="dms:Choice">
              <xsd:enumeration value="Affordable Housing Statement"/>
              <xsd:enumeration value="Air Quality Assessment"/>
              <xsd:enumeration value="Amended Documentation"/>
              <xsd:enumeration value="Appeal"/>
              <xsd:enumeration value="Application Form"/>
              <xsd:enumeration value="Building for Life 12 Assessment"/>
              <xsd:enumeration value="Comments"/>
              <xsd:enumeration value="Consultee Response"/>
              <xsd:enumeration value="Correspondence"/>
              <xsd:enumeration value="Decision Notice"/>
              <xsd:enumeration value="Design and Access Statement"/>
              <xsd:enumeration value="Ecology Survey"/>
              <xsd:enumeration value="Energy/Sustainability Statement"/>
              <xsd:enumeration value="Environmental Statement"/>
              <xsd:enumeration value="Environmental Statement Appendices"/>
              <xsd:enumeration value="Flood Risk Assessment"/>
              <xsd:enumeration value="Ground Investigation Reports"/>
              <xsd:enumeration value="Heritage Statement and Archaeological Assessments"/>
              <xsd:enumeration value="Noise Survey"/>
              <xsd:enumeration value="Photograph"/>
              <xsd:enumeration value="Plans"/>
              <xsd:enumeration value="Planning Obligation(s)/S106 Agreement"/>
              <xsd:enumeration value="Planning Statement"/>
              <xsd:enumeration value="Post Decision"/>
              <xsd:enumeration value="Reports"/>
              <xsd:enumeration value="Retail Impact Assessment"/>
              <xsd:enumeration value="Site Investigation"/>
              <xsd:enumeration value="Statement"/>
              <xsd:enumeration value="SUDS/Foul &amp; Surface Water Drainage Details"/>
              <xsd:enumeration value="Superseded Documentation"/>
              <xsd:enumeration value="Supporting Documentation"/>
              <xsd:enumeration value="Transport Assessment"/>
              <xsd:enumeration value="Travel Plan"/>
              <xsd:enumeration value="Tree Survey"/>
            </xsd:restriction>
          </xsd:simpleType>
        </xsd:union>
      </xsd:simpleType>
    </xsd:element>
    <xsd:element name="SharedWithUsers" ma:index="11"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hidden="true" ma:internalName="SharedWithDetails" ma:readOnly="true">
      <xsd:simpleType>
        <xsd:restriction base="dms:Note"/>
      </xsd:simpleType>
    </xsd:element>
    <xsd:element name="TaxCatchAll" ma:index="27" nillable="true" ma:displayName="Taxonomy Catch All Column" ma:hidden="true" ma:list="{e430abd0-4525-4326-9100-3699c1acf24f}" ma:internalName="TaxCatchAll" ma:showField="CatchAllData" ma:web="f4edfb27-fdcf-4944-9520-fd54d4f1d725">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cd06ba8-3d0c-4461-b1b9-cc99cc46e70a" elementFormDefault="qualified">
    <xsd:import namespace="http://schemas.microsoft.com/office/2006/documentManagement/types"/>
    <xsd:import namespace="http://schemas.microsoft.com/office/infopath/2007/PartnerControls"/>
    <xsd:element name="_Flow_SignoffStatus" ma:index="5" nillable="true" ma:displayName="Sign-off status" ma:internalName="Sign_x002d_off_x0020_status" ma:readOnly="false">
      <xsd:simpleType>
        <xsd:restriction base="dms:Text"/>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hidden="true"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hidden="true" ma:internalName="MediaServiceOCR" ma:readOnly="true">
      <xsd:simpleType>
        <xsd:restriction base="dms:Note"/>
      </xsd:simpleType>
    </xsd:element>
    <xsd:element name="MediaServiceAutoKeyPoints" ma:index="20" nillable="true" ma:displayName="MediaServiceAutoKeyPoints" ma:hidden="true" ma:internalName="MediaServiceAutoKeyPoints" ma:readOnly="true">
      <xsd:simpleType>
        <xsd:restriction base="dms:Note"/>
      </xsd:simpleType>
    </xsd:element>
    <xsd:element name="MediaServiceKeyPoints" ma:index="21" nillable="true" ma:displayName="KeyPoints" ma:hidden="true" ma:internalName="MediaServiceKeyPoints" ma:readOnly="true">
      <xsd:simpleType>
        <xsd:restriction base="dms:Note"/>
      </xsd:simpleType>
    </xsd:element>
    <xsd:element name="MediaServiceLocation" ma:index="22" nillable="true" ma:displayName="Location" ma:hidden="true" ma:internalName="MediaServiceLocation" ma:readOnly="true">
      <xsd:simpleType>
        <xsd:restriction base="dms:Text"/>
      </xsd:simpleType>
    </xsd:element>
    <xsd:element name="MediaLengthInSeconds" ma:index="24" nillable="true" ma:displayName="Length (seconds)" ma:internalName="MediaLengthInSeconds" ma:readOnly="true">
      <xsd:simpleType>
        <xsd:restriction base="dms:Unknown"/>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bea54bfa-c754-41e3-b0e3-5b6fcaa0263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cd06ba8-3d0c-4461-b1b9-cc99cc46e70a">
      <Terms xmlns="http://schemas.microsoft.com/office/infopath/2007/PartnerControls"/>
    </lcf76f155ced4ddcb4097134ff3c332f>
    <FileType1 xmlns="f4edfb27-fdcf-4944-9520-fd54d4f1d725">Supporting Documentation</FileType1>
    <TaxCatchAll xmlns="f4edfb27-fdcf-4944-9520-fd54d4f1d725" xsi:nil="true"/>
    <_Flow_SignoffStatus xmlns="0cd06ba8-3d0c-4461-b1b9-cc99cc46e70a" xsi:nil="true"/>
    <CategoryDescription xmlns="http://schemas.microsoft.com/sharepoint.v3" xsi:nil="true"/>
    <Public xmlns="f4edfb27-fdcf-4944-9520-fd54d4f1d725">true</Public>
  </documentManagement>
</p:properties>
</file>

<file path=customXml/itemProps1.xml><?xml version="1.0" encoding="utf-8"?>
<ds:datastoreItem xmlns:ds="http://schemas.openxmlformats.org/officeDocument/2006/customXml" ds:itemID="{2563FFF5-68A7-43E0-8070-D24B450FB46F}"/>
</file>

<file path=customXml/itemProps2.xml><?xml version="1.0" encoding="utf-8"?>
<ds:datastoreItem xmlns:ds="http://schemas.openxmlformats.org/officeDocument/2006/customXml" ds:itemID="{6D4EC732-F95E-4392-B820-94C5A7039EB0}"/>
</file>

<file path=customXml/itemProps3.xml><?xml version="1.0" encoding="utf-8"?>
<ds:datastoreItem xmlns:ds="http://schemas.openxmlformats.org/officeDocument/2006/customXml" ds:itemID="{475F65C4-F54D-4E26-A151-34A50BE55FF5}"/>
</file>

<file path=docProps/app.xml><?xml version="1.0" encoding="utf-8"?>
<Properties xmlns="http://schemas.openxmlformats.org/officeDocument/2006/extended-properties" xmlns:vt="http://schemas.openxmlformats.org/officeDocument/2006/docPropsVTypes">
  <Template>Facet</Template>
  <TotalTime>920</TotalTime>
  <Words>883</Words>
  <Application>Microsoft Office PowerPoint</Application>
  <PresentationFormat>Widescreen</PresentationFormat>
  <Paragraphs>62</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Trebuchet MS</vt:lpstr>
      <vt:lpstr>Wingdings 3</vt:lpstr>
      <vt:lpstr>Facet</vt:lpstr>
      <vt:lpstr>Cawthorne STW WINEP</vt:lpstr>
      <vt:lpstr>PowerPoint Presentation</vt:lpstr>
      <vt:lpstr>Parking Restriction Details</vt:lpstr>
      <vt:lpstr>Extent of Restrictions</vt:lpstr>
      <vt:lpstr>Extent of Restrictions</vt:lpstr>
      <vt:lpstr>PowerPoint Presentation</vt:lpstr>
      <vt:lpstr>Haul Road &amp; Compound Set Up</vt:lpstr>
      <vt:lpstr>Haul Road &amp; Compound Set Up</vt:lpstr>
      <vt:lpstr>Haul Road &amp; Compound Set Up</vt:lpstr>
      <vt:lpstr>The Park TM North Detail</vt:lpstr>
      <vt:lpstr>The Park TM North Detail</vt:lpstr>
      <vt:lpstr>PowerPoint Presentation</vt:lpstr>
      <vt:lpstr>Vehicle Movements Estimate</vt:lpstr>
      <vt:lpstr>PowerPoint Presentation</vt:lpstr>
      <vt:lpstr>Eric Wright Water Ltd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Cawthorne STW WINEP</dc:title>
  <dc:creator>Alex Lingwood</dc:creator>
  <cp:lastModifiedBy>Huntley, Abbie</cp:lastModifiedBy>
  <cp:revision>30</cp:revision>
  <dcterms:created xsi:type="dcterms:W3CDTF">2023-04-19T15:31:09Z</dcterms:created>
  <dcterms:modified xsi:type="dcterms:W3CDTF">2023-08-16T08:31:29Z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0x01010084F35F844C555749A4A584284E5541DC</vt:lpwstr>
  </property>
  <property fmtid="{D5CDD505-2E9C-101B-9397-08002B2CF9AE}" pid="3" name="MediaServiceImageTags">
    <vt:lpwstr/>
  </property>
</Properties>
</file>