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1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5.xml" ContentType="application/vnd.openxmlformats-officedocument.presentationml.slide+xml"/>
  <Override PartName="/ppt/slides/slide4.xml" ContentType="application/vnd.openxmlformats-officedocument.presentationml.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slideMasters/slideMaster2.xml" ContentType="application/vnd.openxmlformats-officedocument.presentationml.slideMaster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4.xml" ContentType="application/vnd.openxmlformats-officedocument.presentationml.notesSlide+xml"/>
  <Override PartName="/ppt/slideLayouts/slideLayout14.xml" ContentType="application/vnd.openxmlformats-officedocument.presentationml.slideLayout+xml"/>
  <Override PartName="/ppt/slideLayouts/slideLayout16.xml" ContentType="application/vnd.openxmlformats-officedocument.presentationml.slideLayout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1.xml" ContentType="application/vnd.openxmlformats-officedocument.presentationml.notesSlid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5.xml" ContentType="application/vnd.openxmlformats-officedocument.presentationml.slideLayout+xml"/>
  <Override PartName="/ppt/notesMasters/notesMaster1.xml" ContentType="application/vnd.openxmlformats-officedocument.presentationml.notesMaster+xml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</p:sldMasterIdLst>
  <p:notesMasterIdLst>
    <p:notesMasterId r:id="rId19"/>
  </p:notesMasterIdLst>
  <p:sldIdLst>
    <p:sldId id="257" r:id="rId3"/>
    <p:sldId id="271" r:id="rId4"/>
    <p:sldId id="272" r:id="rId5"/>
    <p:sldId id="903" r:id="rId6"/>
    <p:sldId id="911" r:id="rId7"/>
    <p:sldId id="912" r:id="rId8"/>
    <p:sldId id="913" r:id="rId9"/>
    <p:sldId id="914" r:id="rId10"/>
    <p:sldId id="901" r:id="rId11"/>
    <p:sldId id="908" r:id="rId12"/>
    <p:sldId id="902" r:id="rId13"/>
    <p:sldId id="264" r:id="rId14"/>
    <p:sldId id="909" r:id="rId15"/>
    <p:sldId id="900" r:id="rId16"/>
    <p:sldId id="904" r:id="rId17"/>
    <p:sldId id="905" r:id="rId18"/>
  </p:sldIdLst>
  <p:sldSz cx="9144000" cy="5143500" type="screen16x9"/>
  <p:notesSz cx="6858000" cy="9144000"/>
  <p:embeddedFontLst>
    <p:embeddedFont>
      <p:font typeface="PT Sans" panose="020B0604020202020204" charset="0"/>
      <p:italic r:id="rId20"/>
      <p:boldItalic r:id="rId21"/>
    </p:embeddedFon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None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7CBE31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9321" autoAdjust="0"/>
  </p:normalViewPr>
  <p:slideViewPr>
    <p:cSldViewPr snapToGrid="0">
      <p:cViewPr varScale="1">
        <p:scale>
          <a:sx n="93" d="100"/>
          <a:sy n="93" d="100"/>
        </p:scale>
        <p:origin x="810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font" Target="fonts/font2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font" Target="fonts/font1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5.fntdata"/><Relationship Id="rId32" Type="http://schemas.openxmlformats.org/officeDocument/2006/relationships/customXml" Target="../customXml/item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4.fntdata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31" Type="http://schemas.openxmlformats.org/officeDocument/2006/relationships/customXml" Target="../customXml/item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3.fntdata"/><Relationship Id="rId27" Type="http://schemas.openxmlformats.org/officeDocument/2006/relationships/viewProps" Target="viewProps.xml"/><Relationship Id="rId30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84612" y="0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spcBef>
                <a:spcPts val="0"/>
              </a:spcBef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spcBef>
                <a:spcPts val="0"/>
              </a:spcBef>
              <a:buClr>
                <a:schemeClr val="dk1"/>
              </a:buClr>
              <a:buFont typeface="Calibri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84612" y="8685213"/>
            <a:ext cx="2971799" cy="4572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66448099"/>
      </p:ext>
    </p:extLst>
  </p:cSld>
  <p:clrMap bg1="lt1" tx1="dk1" bg2="dk2" tx2="lt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3013"/>
            <a:ext cx="5962650" cy="33543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81" name="Shape 181"/>
          <p:cNvSpPr txBox="1">
            <a:spLocks noGrp="1"/>
          </p:cNvSpPr>
          <p:nvPr>
            <p:ph type="body" idx="1"/>
          </p:nvPr>
        </p:nvSpPr>
        <p:spPr>
          <a:xfrm>
            <a:off x="680402" y="4782900"/>
            <a:ext cx="5446500" cy="3913499"/>
          </a:xfrm>
          <a:prstGeom prst="rect">
            <a:avLst/>
          </a:prstGeom>
          <a:noFill/>
          <a:ln>
            <a:noFill/>
          </a:ln>
        </p:spPr>
        <p:txBody>
          <a:bodyPr lIns="91550" tIns="45775" rIns="91550" bIns="4577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Calibri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2" name="Shape 182"/>
          <p:cNvSpPr txBox="1">
            <a:spLocks noGrp="1"/>
          </p:cNvSpPr>
          <p:nvPr>
            <p:ph type="sldNum" idx="12"/>
          </p:nvPr>
        </p:nvSpPr>
        <p:spPr>
          <a:xfrm>
            <a:off x="3855082" y="9441814"/>
            <a:ext cx="2950500" cy="497400"/>
          </a:xfrm>
          <a:prstGeom prst="rect">
            <a:avLst/>
          </a:prstGeom>
          <a:noFill/>
          <a:ln>
            <a:noFill/>
          </a:ln>
        </p:spPr>
        <p:txBody>
          <a:bodyPr lIns="91550" tIns="45775" rIns="91550" bIns="45775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Calibri"/>
              <a:buNone/>
            </a:pPr>
            <a:fld id="{00000000-1234-1234-1234-123412341234}" type="slidenum">
              <a:rPr lang="en-GB"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lang="en-GB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07630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Shape 41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6" name="Shape 41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7746904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lang="en-GB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154418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40765217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89877043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lang="en-GB" sz="1200" dirty="0"/>
          </a:p>
        </p:txBody>
      </p:sp>
      <p:sp>
        <p:nvSpPr>
          <p:cNvPr id="456" name="Shape 4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5670189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5" name="Shape 4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endParaRPr lang="en-GB" sz="1200" dirty="0"/>
          </a:p>
        </p:txBody>
      </p:sp>
      <p:sp>
        <p:nvSpPr>
          <p:cNvPr id="456" name="Shape 45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1031240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716713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3005483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27856441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0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 smtClean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lang="en-GB" sz="12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99115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160703715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1887366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499686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6429365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Shape 42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buClr>
                <a:schemeClr val="dk1"/>
              </a:buClr>
              <a:buSzPct val="25000"/>
              <a:buFont typeface="Arial"/>
              <a:buNone/>
            </a:pPr>
            <a:endParaRPr sz="12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Shape 426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</p:spTree>
    <p:extLst>
      <p:ext uri="{BB962C8B-B14F-4D97-AF65-F5344CB8AC3E}">
        <p14:creationId xmlns:p14="http://schemas.microsoft.com/office/powerpoint/2010/main" val="2006553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1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799" cy="131444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0" cy="102155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722312" y="2180033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1" name="Shape 4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8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8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Shape 4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body" idx="1"/>
          </p:nvPr>
        </p:nvSpPr>
        <p:spPr>
          <a:xfrm>
            <a:off x="457200" y="1151333"/>
            <a:ext cx="4040187" cy="4798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Shape 49"/>
          <p:cNvSpPr txBox="1">
            <a:spLocks noGrp="1"/>
          </p:cNvSpPr>
          <p:nvPr>
            <p:ph type="body" idx="2"/>
          </p:nvPr>
        </p:nvSpPr>
        <p:spPr>
          <a:xfrm>
            <a:off x="457200" y="1631154"/>
            <a:ext cx="4040187" cy="29634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81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Shape 50"/>
          <p:cNvSpPr txBox="1">
            <a:spLocks noGrp="1"/>
          </p:cNvSpPr>
          <p:nvPr>
            <p:ph type="body" idx="3"/>
          </p:nvPr>
        </p:nvSpPr>
        <p:spPr>
          <a:xfrm>
            <a:off x="4645026" y="1151333"/>
            <a:ext cx="4041773" cy="47982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body" idx="4"/>
          </p:nvPr>
        </p:nvSpPr>
        <p:spPr>
          <a:xfrm>
            <a:off x="4645026" y="1631154"/>
            <a:ext cx="4041773" cy="296346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81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Shape 5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Shape 5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hape 65"/>
          <p:cNvSpPr txBox="1">
            <a:spLocks noGrp="1"/>
          </p:cNvSpPr>
          <p:nvPr>
            <p:ph type="title"/>
          </p:nvPr>
        </p:nvSpPr>
        <p:spPr>
          <a:xfrm>
            <a:off x="457200" y="204785"/>
            <a:ext cx="3008313" cy="87153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66" name="Shape 66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750" cy="4389834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7" name="Shape 67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313" cy="3518296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Shape 72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399" cy="425053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73" name="Shape 73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399" cy="30860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399" cy="603647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2874763" y="-1217413"/>
            <a:ext cx="3394472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Shape 85"/>
          <p:cNvSpPr txBox="1">
            <a:spLocks noGrp="1"/>
          </p:cNvSpPr>
          <p:nvPr>
            <p:ph type="title"/>
          </p:nvPr>
        </p:nvSpPr>
        <p:spPr>
          <a:xfrm rot="5400000">
            <a:off x="5463776" y="1371599"/>
            <a:ext cx="4388642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86" name="Shape 86"/>
          <p:cNvSpPr txBox="1">
            <a:spLocks noGrp="1"/>
          </p:cNvSpPr>
          <p:nvPr>
            <p:ph type="body" idx="1"/>
          </p:nvPr>
        </p:nvSpPr>
        <p:spPr>
          <a:xfrm rot="5400000">
            <a:off x="1272777" y="-609598"/>
            <a:ext cx="4388642" cy="6019798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Shape 8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8" name="Shape 8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9" name="Shape 8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Shape 97" descr="White-logo-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512771" y="4576748"/>
            <a:ext cx="1670700" cy="504299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Shape 98"/>
          <p:cNvSpPr/>
          <p:nvPr/>
        </p:nvSpPr>
        <p:spPr>
          <a:xfrm>
            <a:off x="0" y="1286754"/>
            <a:ext cx="9144000" cy="32663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1528" y="1071908"/>
            <a:ext cx="9144000" cy="354209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lIns="68550" tIns="34275" rIns="68550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400" b="0" i="0" u="none" strike="noStrike" cap="none">
              <a:solidFill>
                <a:schemeClr val="dk1"/>
              </a:solidFill>
              <a:latin typeface="PT Sans"/>
              <a:ea typeface="PT Sans"/>
              <a:cs typeface="PT Sans"/>
              <a:sym typeface="PT Sans"/>
            </a:endParaRPr>
          </a:p>
        </p:txBody>
      </p:sp>
      <p:pic>
        <p:nvPicPr>
          <p:cNvPr id="100" name="Shape 100" descr="White-logo-01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52407" y="4587237"/>
            <a:ext cx="1491600" cy="504299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Shape 101"/>
          <p:cNvSpPr txBox="1">
            <a:spLocks noGrp="1"/>
          </p:cNvSpPr>
          <p:nvPr>
            <p:ph type="body" idx="1"/>
          </p:nvPr>
        </p:nvSpPr>
        <p:spPr>
          <a:xfrm>
            <a:off x="413147" y="357252"/>
            <a:ext cx="6266999" cy="3702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90000"/>
              </a:lnSpc>
              <a:spcBef>
                <a:spcPts val="750"/>
              </a:spcBef>
              <a:spcAft>
                <a:spcPts val="1575"/>
              </a:spcAft>
              <a:buClr>
                <a:schemeClr val="lt1"/>
              </a:buClr>
              <a:buFont typeface="Arial"/>
              <a:buNone/>
              <a:defRPr sz="2400" b="0" i="0" u="none" strike="noStrike" cap="none">
                <a:solidFill>
                  <a:schemeClr val="lt1"/>
                </a:solidFill>
                <a:latin typeface="PT Sans"/>
                <a:ea typeface="PT Sans"/>
                <a:cs typeface="PT Sans"/>
                <a:sym typeface="PT Sans"/>
              </a:defRPr>
            </a:lvl1pPr>
            <a:lvl2pPr marL="514350" marR="0" lvl="1" indent="400050" algn="l" rtl="0">
              <a:lnSpc>
                <a:spcPct val="90000"/>
              </a:lnSpc>
              <a:spcBef>
                <a:spcPts val="375"/>
              </a:spcBef>
              <a:spcAft>
                <a:spcPts val="1575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2pPr>
            <a:lvl3pPr marL="857250" marR="0" lvl="2" indent="292100" algn="l" rtl="0">
              <a:lnSpc>
                <a:spcPct val="90000"/>
              </a:lnSpc>
              <a:spcBef>
                <a:spcPts val="375"/>
              </a:spcBef>
              <a:spcAft>
                <a:spcPts val="1575"/>
              </a:spcAft>
              <a:buClr>
                <a:schemeClr val="dk1"/>
              </a:buClr>
              <a:buSzPct val="1000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3pPr>
            <a:lvl4pPr marL="1200150" marR="0" lvl="3" indent="260350" algn="l" rtl="0">
              <a:lnSpc>
                <a:spcPct val="90000"/>
              </a:lnSpc>
              <a:spcBef>
                <a:spcPts val="375"/>
              </a:spcBef>
              <a:spcAft>
                <a:spcPts val="1575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4pPr>
            <a:lvl5pPr marL="1543050" marR="0" lvl="4" indent="260350" algn="l" rtl="0">
              <a:lnSpc>
                <a:spcPct val="90000"/>
              </a:lnSpc>
              <a:spcBef>
                <a:spcPts val="375"/>
              </a:spcBef>
              <a:spcAft>
                <a:spcPts val="1575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5pPr>
            <a:lvl6pPr marL="1885950" marR="0" lvl="5" indent="260350" algn="l" rtl="0">
              <a:lnSpc>
                <a:spcPct val="90000"/>
              </a:lnSpc>
              <a:spcBef>
                <a:spcPts val="375"/>
              </a:spcBef>
              <a:spcAft>
                <a:spcPts val="1575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6pPr>
            <a:lvl7pPr marL="2228850" marR="0" lvl="6" indent="260350" algn="l" rtl="0">
              <a:lnSpc>
                <a:spcPct val="90000"/>
              </a:lnSpc>
              <a:spcBef>
                <a:spcPts val="375"/>
              </a:spcBef>
              <a:spcAft>
                <a:spcPts val="1575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7pPr>
            <a:lvl8pPr marL="2571750" marR="0" lvl="7" indent="260350" algn="l" rtl="0">
              <a:lnSpc>
                <a:spcPct val="90000"/>
              </a:lnSpc>
              <a:spcBef>
                <a:spcPts val="375"/>
              </a:spcBef>
              <a:spcAft>
                <a:spcPts val="1575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8pPr>
            <a:lvl9pPr marL="2914650" marR="0" lvl="8" indent="260350" algn="l" rtl="0">
              <a:lnSpc>
                <a:spcPct val="90000"/>
              </a:lnSpc>
              <a:spcBef>
                <a:spcPts val="375"/>
              </a:spcBef>
              <a:spcAft>
                <a:spcPts val="1575"/>
              </a:spcAft>
              <a:buClr>
                <a:schemeClr val="dk1"/>
              </a:buClr>
              <a:buSzPct val="1000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PT Sans"/>
                <a:ea typeface="PT Sans"/>
                <a:cs typeface="PT Sans"/>
                <a:sym typeface="PT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Shape 103"/>
          <p:cNvSpPr txBox="1">
            <a:spLocks noGrp="1"/>
          </p:cNvSpPr>
          <p:nvPr>
            <p:ph type="ctrTitle"/>
          </p:nvPr>
        </p:nvSpPr>
        <p:spPr>
          <a:xfrm>
            <a:off x="685800" y="1597819"/>
            <a:ext cx="7772400" cy="1102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04" name="Shape 104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799" cy="13143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5" name="Shape 105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6" name="Shape 106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7" name="Shape 107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0" name="Shape 110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1" name="Shape 111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2" name="Shape 112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3" name="Shape 113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Shape 115"/>
          <p:cNvSpPr txBox="1">
            <a:spLocks noGrp="1"/>
          </p:cNvSpPr>
          <p:nvPr>
            <p:ph type="title"/>
          </p:nvPr>
        </p:nvSpPr>
        <p:spPr>
          <a:xfrm>
            <a:off x="722312" y="3305176"/>
            <a:ext cx="7772400" cy="102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6" name="Shape 116"/>
          <p:cNvSpPr txBox="1">
            <a:spLocks noGrp="1"/>
          </p:cNvSpPr>
          <p:nvPr>
            <p:ph type="body" idx="1"/>
          </p:nvPr>
        </p:nvSpPr>
        <p:spPr>
          <a:xfrm>
            <a:off x="722312" y="2180033"/>
            <a:ext cx="7772400" cy="11250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7" name="Shape 117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8" name="Shape 118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9" name="Shape 119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Shape 12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22" name="Shape 12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Shape 123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599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127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1905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Shape 124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Shape 125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6" name="Shape 126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hape 128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29" name="Shape 129"/>
          <p:cNvSpPr txBox="1">
            <a:spLocks noGrp="1"/>
          </p:cNvSpPr>
          <p:nvPr>
            <p:ph type="body" idx="1"/>
          </p:nvPr>
        </p:nvSpPr>
        <p:spPr>
          <a:xfrm>
            <a:off x="457200" y="1151333"/>
            <a:ext cx="4040099" cy="479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Shape 130"/>
          <p:cNvSpPr txBox="1">
            <a:spLocks noGrp="1"/>
          </p:cNvSpPr>
          <p:nvPr>
            <p:ph type="body" idx="2"/>
          </p:nvPr>
        </p:nvSpPr>
        <p:spPr>
          <a:xfrm>
            <a:off x="457200" y="1631154"/>
            <a:ext cx="4040099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81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Shape 131"/>
          <p:cNvSpPr txBox="1">
            <a:spLocks noGrp="1"/>
          </p:cNvSpPr>
          <p:nvPr>
            <p:ph type="body" idx="3"/>
          </p:nvPr>
        </p:nvSpPr>
        <p:spPr>
          <a:xfrm>
            <a:off x="4645026" y="1151333"/>
            <a:ext cx="4041899" cy="4796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Shape 132"/>
          <p:cNvSpPr txBox="1">
            <a:spLocks noGrp="1"/>
          </p:cNvSpPr>
          <p:nvPr>
            <p:ph type="body" idx="4"/>
          </p:nvPr>
        </p:nvSpPr>
        <p:spPr>
          <a:xfrm>
            <a:off x="4645026" y="1631154"/>
            <a:ext cx="4041899" cy="2963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-381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-317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-25400" algn="l" rtl="0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3" name="Shape 13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4" name="Shape 13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Shape 137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38" name="Shape 13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Shape 13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0" name="Shape 14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Shape 14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3" name="Shape 14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Shape 14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Shape 146"/>
          <p:cNvSpPr txBox="1">
            <a:spLocks noGrp="1"/>
          </p:cNvSpPr>
          <p:nvPr>
            <p:ph type="title"/>
          </p:nvPr>
        </p:nvSpPr>
        <p:spPr>
          <a:xfrm>
            <a:off x="457200" y="204786"/>
            <a:ext cx="3008399" cy="8714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47" name="Shape 147"/>
          <p:cNvSpPr txBox="1">
            <a:spLocks noGrp="1"/>
          </p:cNvSpPr>
          <p:nvPr>
            <p:ph type="body" idx="1"/>
          </p:nvPr>
        </p:nvSpPr>
        <p:spPr>
          <a:xfrm>
            <a:off x="3575050" y="204788"/>
            <a:ext cx="5111699" cy="43898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8" name="Shape 148"/>
          <p:cNvSpPr txBox="1">
            <a:spLocks noGrp="1"/>
          </p:cNvSpPr>
          <p:nvPr>
            <p:ph type="body" idx="2"/>
          </p:nvPr>
        </p:nvSpPr>
        <p:spPr>
          <a:xfrm>
            <a:off x="457200" y="1076325"/>
            <a:ext cx="3008399" cy="35183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9" name="Shape 149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Shape 150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Shape 151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 txBox="1">
            <a:spLocks noGrp="1"/>
          </p:cNvSpPr>
          <p:nvPr>
            <p:ph type="title"/>
          </p:nvPr>
        </p:nvSpPr>
        <p:spPr>
          <a:xfrm>
            <a:off x="1792288" y="3600450"/>
            <a:ext cx="5486399" cy="425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b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54" name="Shape 154"/>
          <p:cNvSpPr>
            <a:spLocks noGrp="1"/>
          </p:cNvSpPr>
          <p:nvPr>
            <p:ph type="pic" idx="2"/>
          </p:nvPr>
        </p:nvSpPr>
        <p:spPr>
          <a:xfrm>
            <a:off x="1792288" y="459581"/>
            <a:ext cx="5486399" cy="30860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5" name="Shape 155"/>
          <p:cNvSpPr txBox="1">
            <a:spLocks noGrp="1"/>
          </p:cNvSpPr>
          <p:nvPr>
            <p:ph type="body" idx="1"/>
          </p:nvPr>
        </p:nvSpPr>
        <p:spPr>
          <a:xfrm>
            <a:off x="1792288" y="4025503"/>
            <a:ext cx="5486399" cy="6035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0" marR="0" lvl="0" indent="0" algn="l" rtl="0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Shape 156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Shape 157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Shape 158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Shape 16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61" name="Shape 161"/>
          <p:cNvSpPr txBox="1">
            <a:spLocks noGrp="1"/>
          </p:cNvSpPr>
          <p:nvPr>
            <p:ph type="body" idx="1"/>
          </p:nvPr>
        </p:nvSpPr>
        <p:spPr>
          <a:xfrm rot="5400000">
            <a:off x="2874749" y="-1217399"/>
            <a:ext cx="3394500" cy="82296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2" name="Shape 16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3" name="Shape 16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4" name="Shape 16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Shape 166"/>
          <p:cNvSpPr txBox="1">
            <a:spLocks noGrp="1"/>
          </p:cNvSpPr>
          <p:nvPr>
            <p:ph type="title"/>
          </p:nvPr>
        </p:nvSpPr>
        <p:spPr>
          <a:xfrm rot="5400000">
            <a:off x="5463749" y="1371629"/>
            <a:ext cx="4388700" cy="20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67" name="Shape 167"/>
          <p:cNvSpPr txBox="1">
            <a:spLocks noGrp="1"/>
          </p:cNvSpPr>
          <p:nvPr>
            <p:ph type="body" idx="1"/>
          </p:nvPr>
        </p:nvSpPr>
        <p:spPr>
          <a:xfrm rot="5400000">
            <a:off x="1272750" y="-609569"/>
            <a:ext cx="4388700" cy="6019799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8" name="Shape 168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0" name="Shape 170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indent="0">
              <a:spcBef>
                <a:spcPts val="0"/>
              </a:spcBef>
              <a:buFont typeface="Arial"/>
              <a:buNone/>
              <a:defRPr sz="1800"/>
            </a:lvl2pPr>
            <a:lvl3pPr lvl="2" indent="0">
              <a:spcBef>
                <a:spcPts val="0"/>
              </a:spcBef>
              <a:buFont typeface="Arial"/>
              <a:buNone/>
              <a:defRPr sz="1800"/>
            </a:lvl3pPr>
            <a:lvl4pPr lvl="3" indent="0">
              <a:spcBef>
                <a:spcPts val="0"/>
              </a:spcBef>
              <a:buFont typeface="Arial"/>
              <a:buNone/>
              <a:defRPr sz="1800"/>
            </a:lvl4pPr>
            <a:lvl5pPr lvl="4" indent="0">
              <a:spcBef>
                <a:spcPts val="0"/>
              </a:spcBef>
              <a:buFont typeface="Arial"/>
              <a:buNone/>
              <a:defRPr sz="1800"/>
            </a:lvl5pPr>
            <a:lvl6pPr lvl="5" indent="0">
              <a:spcBef>
                <a:spcPts val="0"/>
              </a:spcBef>
              <a:buFont typeface="Arial"/>
              <a:buNone/>
              <a:defRPr sz="1800"/>
            </a:lvl6pPr>
            <a:lvl7pPr lvl="6" indent="0">
              <a:spcBef>
                <a:spcPts val="0"/>
              </a:spcBef>
              <a:buFont typeface="Arial"/>
              <a:buNone/>
              <a:defRPr sz="1800"/>
            </a:lvl7pPr>
            <a:lvl8pPr lvl="7" indent="0">
              <a:spcBef>
                <a:spcPts val="0"/>
              </a:spcBef>
              <a:buFont typeface="Arial"/>
              <a:buNone/>
              <a:defRPr sz="1800"/>
            </a:lvl8pPr>
            <a:lvl9pPr lvl="8" indent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842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8" cy="273842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Shape 9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indent="0" rtl="0">
              <a:spcBef>
                <a:spcPts val="0"/>
              </a:spcBef>
              <a:buFont typeface="Arial"/>
              <a:buNone/>
              <a:defRPr sz="1800"/>
            </a:lvl2pPr>
            <a:lvl3pPr lvl="2" indent="0" rtl="0">
              <a:spcBef>
                <a:spcPts val="0"/>
              </a:spcBef>
              <a:buFont typeface="Arial"/>
              <a:buNone/>
              <a:defRPr sz="1800"/>
            </a:lvl3pPr>
            <a:lvl4pPr lvl="3" indent="0" rtl="0">
              <a:spcBef>
                <a:spcPts val="0"/>
              </a:spcBef>
              <a:buFont typeface="Arial"/>
              <a:buNone/>
              <a:defRPr sz="1800"/>
            </a:lvl4pPr>
            <a:lvl5pPr lvl="4" indent="0" rtl="0">
              <a:spcBef>
                <a:spcPts val="0"/>
              </a:spcBef>
              <a:buFont typeface="Arial"/>
              <a:buNone/>
              <a:defRPr sz="1800"/>
            </a:lvl5pPr>
            <a:lvl6pPr lvl="5" indent="0" rtl="0">
              <a:spcBef>
                <a:spcPts val="0"/>
              </a:spcBef>
              <a:buFont typeface="Arial"/>
              <a:buNone/>
              <a:defRPr sz="1800"/>
            </a:lvl6pPr>
            <a:lvl7pPr lvl="6" indent="0" rtl="0">
              <a:spcBef>
                <a:spcPts val="0"/>
              </a:spcBef>
              <a:buFont typeface="Arial"/>
              <a:buNone/>
              <a:defRPr sz="1800"/>
            </a:lvl7pPr>
            <a:lvl8pPr lvl="7" indent="0" rtl="0">
              <a:spcBef>
                <a:spcPts val="0"/>
              </a:spcBef>
              <a:buFont typeface="Arial"/>
              <a:buNone/>
              <a:defRPr sz="1800"/>
            </a:lvl8pPr>
            <a:lvl9pPr lvl="8" indent="0" rtl="0">
              <a:spcBef>
                <a:spcPts val="0"/>
              </a:spcBef>
              <a:buFont typeface="Arial"/>
              <a:buNone/>
              <a:defRPr sz="1800"/>
            </a:lvl9pPr>
          </a:lstStyle>
          <a:p>
            <a:endParaRPr/>
          </a:p>
        </p:txBody>
      </p:sp>
      <p:sp>
        <p:nvSpPr>
          <p:cNvPr id="92" name="Shape 92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t" anchorCtr="0"/>
          <a:lstStyle>
            <a:lvl1pPr marL="342900" marR="0" lvl="0" indent="635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742950" marR="0" lvl="1" indent="6985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143000" marR="0" lvl="2" indent="762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600200" marR="0" lvl="3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057400" marR="0" lvl="4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514600" marR="0" lvl="5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971800" marR="0" lvl="6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429000" marR="0" lvl="7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886200" marR="0" lvl="8" indent="254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Shape 93"/>
          <p:cNvSpPr txBox="1">
            <a:spLocks noGrp="1"/>
          </p:cNvSpPr>
          <p:nvPr>
            <p:ph type="dt" idx="10"/>
          </p:nvPr>
        </p:nvSpPr>
        <p:spPr>
          <a:xfrm>
            <a:off x="457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Shape 94"/>
          <p:cNvSpPr txBox="1">
            <a:spLocks noGrp="1"/>
          </p:cNvSpPr>
          <p:nvPr>
            <p:ph type="ftr" idx="11"/>
          </p:nvPr>
        </p:nvSpPr>
        <p:spPr>
          <a:xfrm>
            <a:off x="3124200" y="4767262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lIns="91425" tIns="91425" rIns="91425" bIns="91425" anchor="ctr" anchorCtr="0"/>
          <a:lstStyle>
            <a:lvl1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914400" marR="0" lvl="2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371600" marR="0" lvl="3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1828800" marR="0" lvl="4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286000" marR="0" lvl="5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2743200" marR="0" lvl="6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200400" marR="0" lvl="7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3657600" marR="0" lvl="8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Calibri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Shape 95"/>
          <p:cNvSpPr txBox="1">
            <a:spLocks noGrp="1"/>
          </p:cNvSpPr>
          <p:nvPr>
            <p:ph type="sldNum" idx="12"/>
          </p:nvPr>
        </p:nvSpPr>
        <p:spPr>
          <a:xfrm>
            <a:off x="6553200" y="4767262"/>
            <a:ext cx="2133599" cy="2739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ct val="25000"/>
              <a:buFont typeface="Arial"/>
              <a:buNone/>
            </a:pPr>
            <a:fld id="{00000000-1234-1234-1234-123412341234}" type="slidenum">
              <a:rPr lang="en-GB"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lang="en-GB" sz="1200" b="0" i="0" u="none" strike="noStrike" cap="none">
              <a:solidFill>
                <a:srgbClr val="888888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None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3" Type="http://schemas.openxmlformats.org/officeDocument/2006/relationships/image" Target="../media/image2.jpg"/><Relationship Id="rId7" Type="http://schemas.openxmlformats.org/officeDocument/2006/relationships/slide" Target="slide12.xml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6" Type="http://schemas.openxmlformats.org/officeDocument/2006/relationships/slide" Target="slide9.xml"/><Relationship Id="rId11" Type="http://schemas.openxmlformats.org/officeDocument/2006/relationships/slide" Target="slide5.xml"/><Relationship Id="rId5" Type="http://schemas.openxmlformats.org/officeDocument/2006/relationships/slide" Target="slide4.xml"/><Relationship Id="rId10" Type="http://schemas.openxmlformats.org/officeDocument/2006/relationships/slide" Target="slide16.xml"/><Relationship Id="rId4" Type="http://schemas.openxmlformats.org/officeDocument/2006/relationships/slide" Target="slide2.xml"/><Relationship Id="rId9" Type="http://schemas.openxmlformats.org/officeDocument/2006/relationships/slide" Target="slide1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hyperlink" Target="ppt/slides/slide3.xml" TargetMode="Externa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ppt/slides/slide3.xml" TargetMode="Externa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G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emf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ppt/slides/slide3.xml" TargetMode="External"/><Relationship Id="rId4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hyperlink" Target="ppt/slides/slide3.xml" TargetMode="Externa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emf"/><Relationship Id="rId5" Type="http://schemas.openxmlformats.org/officeDocument/2006/relationships/image" Target="../media/image7.png"/><Relationship Id="rId4" Type="http://schemas.openxmlformats.org/officeDocument/2006/relationships/hyperlink" Target="ppt/slides/slide3.x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Shape 184" descr="IMG_5819 copy.jpg"/>
          <p:cNvPicPr preferRelativeResize="0"/>
          <p:nvPr/>
        </p:nvPicPr>
        <p:blipFill rotWithShape="1">
          <a:blip r:embed="rId3">
            <a:alphaModFix/>
          </a:blip>
          <a:srcRect l="11777" t="13341" b="11059"/>
          <a:stretch/>
        </p:blipFill>
        <p:spPr>
          <a:xfrm>
            <a:off x="0" y="0"/>
            <a:ext cx="9144000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Shape 185"/>
          <p:cNvSpPr/>
          <p:nvPr/>
        </p:nvSpPr>
        <p:spPr>
          <a:xfrm>
            <a:off x="0" y="11199"/>
            <a:ext cx="9144000" cy="5143499"/>
          </a:xfrm>
          <a:prstGeom prst="rect">
            <a:avLst/>
          </a:prstGeom>
          <a:solidFill>
            <a:srgbClr val="262626">
              <a:alpha val="85490"/>
            </a:srgbClr>
          </a:solidFill>
          <a:ln>
            <a:noFill/>
          </a:ln>
          <a:effectLst>
            <a:outerShdw blurRad="39999" dist="23000" dir="5400000" rotWithShape="0">
              <a:srgbClr val="000000">
                <a:alpha val="34509"/>
              </a:srgbClr>
            </a:outerShdw>
          </a:effectLst>
        </p:spPr>
        <p:txBody>
          <a:bodyPr lIns="68575" tIns="34275" rIns="68575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endParaRPr lang="en-GB" sz="1800" dirty="0">
              <a:solidFill>
                <a:schemeClr val="lt1"/>
              </a:solidFill>
            </a:endParaRPr>
          </a:p>
        </p:txBody>
      </p:sp>
      <p:sp>
        <p:nvSpPr>
          <p:cNvPr id="186" name="Shape 186">
            <a:hlinkClick r:id="rId4" action="ppaction://hlinksldjump"/>
          </p:cNvPr>
          <p:cNvSpPr/>
          <p:nvPr/>
        </p:nvSpPr>
        <p:spPr>
          <a:xfrm>
            <a:off x="485705" y="2669624"/>
            <a:ext cx="1839900" cy="9165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75" tIns="34275" rIns="68575" bIns="34275" anchor="ctr" anchorCtr="0">
            <a:noAutofit/>
          </a:bodyPr>
          <a:lstStyle/>
          <a:p>
            <a:pPr lvl="0" algn="ctr">
              <a:buClr>
                <a:schemeClr val="lt1"/>
              </a:buClr>
              <a:buSzPct val="25000"/>
            </a:pPr>
            <a:r>
              <a:rPr lang="en-GB" sz="1600" dirty="0">
                <a:solidFill>
                  <a:schemeClr val="lt1"/>
                </a:solidFill>
              </a:rPr>
              <a:t>What is rapid charging?</a:t>
            </a:r>
          </a:p>
        </p:txBody>
      </p:sp>
      <p:sp>
        <p:nvSpPr>
          <p:cNvPr id="187" name="Shape 187">
            <a:hlinkClick r:id="rId5" action="ppaction://hlinksldjump"/>
          </p:cNvPr>
          <p:cNvSpPr/>
          <p:nvPr/>
        </p:nvSpPr>
        <p:spPr>
          <a:xfrm>
            <a:off x="2611369" y="2669624"/>
            <a:ext cx="1839899" cy="9165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75" tIns="34275" rIns="68575" bIns="34275" anchor="ctr" anchorCtr="0">
            <a:noAutofit/>
          </a:bodyPr>
          <a:lstStyle/>
          <a:p>
            <a:pPr algn="ctr">
              <a:buClr>
                <a:schemeClr val="lt1"/>
              </a:buClr>
              <a:buSzPct val="25000"/>
            </a:pPr>
            <a:r>
              <a:rPr lang="en-GB" sz="1600" dirty="0">
                <a:solidFill>
                  <a:schemeClr val="lt1"/>
                </a:solidFill>
              </a:rPr>
              <a:t>Lidl requirements</a:t>
            </a:r>
          </a:p>
        </p:txBody>
      </p:sp>
      <p:sp>
        <p:nvSpPr>
          <p:cNvPr id="188" name="Shape 188">
            <a:hlinkClick r:id="rId6" action="ppaction://hlinksldjump"/>
          </p:cNvPr>
          <p:cNvSpPr/>
          <p:nvPr/>
        </p:nvSpPr>
        <p:spPr>
          <a:xfrm>
            <a:off x="6862696" y="2669624"/>
            <a:ext cx="1839900" cy="9165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75" tIns="34275" rIns="685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GB" sz="1600" dirty="0">
                <a:solidFill>
                  <a:schemeClr val="lt1"/>
                </a:solidFill>
              </a:rPr>
              <a:t>Location</a:t>
            </a:r>
          </a:p>
        </p:txBody>
      </p:sp>
      <p:sp>
        <p:nvSpPr>
          <p:cNvPr id="189" name="Shape 189">
            <a:hlinkClick r:id="rId7" action="ppaction://hlinksldjump"/>
          </p:cNvPr>
          <p:cNvSpPr/>
          <p:nvPr/>
        </p:nvSpPr>
        <p:spPr>
          <a:xfrm>
            <a:off x="485705" y="3769148"/>
            <a:ext cx="1839900" cy="9165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75" tIns="34275" rIns="685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GB" sz="1600" dirty="0">
                <a:solidFill>
                  <a:schemeClr val="lt1"/>
                </a:solidFill>
              </a:rPr>
              <a:t>Power</a:t>
            </a:r>
          </a:p>
        </p:txBody>
      </p:sp>
      <p:sp>
        <p:nvSpPr>
          <p:cNvPr id="190" name="Shape 190">
            <a:hlinkClick r:id="rId8" action="ppaction://hlinksldjump"/>
          </p:cNvPr>
          <p:cNvSpPr/>
          <p:nvPr/>
        </p:nvSpPr>
        <p:spPr>
          <a:xfrm>
            <a:off x="2611367" y="3756622"/>
            <a:ext cx="1839900" cy="9165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75" tIns="34275" rIns="685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GB" sz="1600" dirty="0">
                <a:solidFill>
                  <a:schemeClr val="lt1"/>
                </a:solidFill>
              </a:rPr>
              <a:t>Groundworks</a:t>
            </a:r>
          </a:p>
        </p:txBody>
      </p:sp>
      <p:sp>
        <p:nvSpPr>
          <p:cNvPr id="191" name="Shape 191">
            <a:hlinkClick r:id="rId9" action="ppaction://hlinksldjump"/>
          </p:cNvPr>
          <p:cNvSpPr/>
          <p:nvPr/>
        </p:nvSpPr>
        <p:spPr>
          <a:xfrm>
            <a:off x="4737032" y="3756622"/>
            <a:ext cx="1839899" cy="9165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75" tIns="34275" rIns="685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GB" sz="1600" dirty="0">
                <a:solidFill>
                  <a:schemeClr val="lt1"/>
                </a:solidFill>
              </a:rPr>
              <a:t>M&amp;E</a:t>
            </a:r>
          </a:p>
        </p:txBody>
      </p:sp>
      <p:sp>
        <p:nvSpPr>
          <p:cNvPr id="192" name="Shape 192">
            <a:hlinkClick r:id="rId10" action="ppaction://hlinksldjump"/>
          </p:cNvPr>
          <p:cNvSpPr/>
          <p:nvPr/>
        </p:nvSpPr>
        <p:spPr>
          <a:xfrm>
            <a:off x="6862696" y="3769148"/>
            <a:ext cx="1839900" cy="9165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75" tIns="34275" rIns="685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GB" sz="1600" dirty="0">
                <a:solidFill>
                  <a:schemeClr val="lt1"/>
                </a:solidFill>
              </a:rPr>
              <a:t>Logistics</a:t>
            </a:r>
          </a:p>
        </p:txBody>
      </p:sp>
      <p:sp>
        <p:nvSpPr>
          <p:cNvPr id="193" name="Shape 193">
            <a:hlinkClick r:id="rId11" action="ppaction://hlinksldjump"/>
          </p:cNvPr>
          <p:cNvSpPr/>
          <p:nvPr/>
        </p:nvSpPr>
        <p:spPr>
          <a:xfrm>
            <a:off x="4737032" y="2669624"/>
            <a:ext cx="1839900" cy="916500"/>
          </a:xfrm>
          <a:prstGeom prst="roundRect">
            <a:avLst>
              <a:gd name="adj" fmla="val 16667"/>
            </a:avLst>
          </a:prstGeom>
          <a:solidFill>
            <a:srgbClr val="92D050"/>
          </a:solidFill>
          <a:ln w="12700" cap="flat" cmpd="sng">
            <a:solidFill>
              <a:srgbClr val="92D050"/>
            </a:solidFill>
            <a:prstDash val="solid"/>
            <a:round/>
            <a:headEnd type="none" w="med" len="med"/>
            <a:tailEnd type="none" w="med" len="med"/>
          </a:ln>
        </p:spPr>
        <p:txBody>
          <a:bodyPr lIns="68575" tIns="34275" rIns="68575" bIns="34275" anchor="ctr" anchorCtr="0">
            <a:noAutofit/>
          </a:bodyPr>
          <a:lstStyle/>
          <a:p>
            <a:pPr lvl="0" algn="ctr" rtl="0">
              <a:spcBef>
                <a:spcPts val="0"/>
              </a:spcBef>
              <a:buClr>
                <a:schemeClr val="lt1"/>
              </a:buClr>
              <a:buSzPct val="25000"/>
              <a:buFont typeface="Arial"/>
              <a:buNone/>
            </a:pPr>
            <a:r>
              <a:rPr lang="en-GB" sz="1600" dirty="0">
                <a:solidFill>
                  <a:schemeClr val="lt1"/>
                </a:solidFill>
              </a:rPr>
              <a:t>Process &amp; Pricing</a:t>
            </a:r>
          </a:p>
        </p:txBody>
      </p:sp>
      <p:pic>
        <p:nvPicPr>
          <p:cNvPr id="13" name="Shape 178" descr="Pod_Point_logo-330-dpi.png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2797484" y="521408"/>
            <a:ext cx="3307566" cy="95257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959160" y="4810341"/>
            <a:ext cx="13797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dirty="0">
                <a:solidFill>
                  <a:schemeClr val="lt1"/>
                </a:solidFill>
              </a:rPr>
              <a:t>Click header to start</a:t>
            </a:r>
          </a:p>
          <a:p>
            <a:endParaRPr lang="en-GB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Battery-57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6729" y="1953847"/>
            <a:ext cx="1110602" cy="1118577"/>
          </a:xfrm>
          <a:prstGeom prst="rect">
            <a:avLst/>
          </a:prstGeom>
        </p:spPr>
      </p:pic>
      <p:sp>
        <p:nvSpPr>
          <p:cNvPr id="15" name="Rounded Rectangle 14"/>
          <p:cNvSpPr/>
          <p:nvPr/>
        </p:nvSpPr>
        <p:spPr>
          <a:xfrm>
            <a:off x="1162538" y="1611924"/>
            <a:ext cx="1339214" cy="1440962"/>
          </a:xfrm>
          <a:prstGeom prst="roundRect">
            <a:avLst>
              <a:gd name="adj" fmla="val 5248"/>
            </a:avLst>
          </a:prstGeom>
          <a:solidFill>
            <a:srgbClr val="7CBE31"/>
          </a:solidFill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 descr="Rapid-46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4169" y="722919"/>
            <a:ext cx="2328519" cy="3463192"/>
          </a:xfrm>
          <a:prstGeom prst="rect">
            <a:avLst/>
          </a:prstGeom>
        </p:spPr>
      </p:pic>
      <p:cxnSp>
        <p:nvCxnSpPr>
          <p:cNvPr id="418" name="Shape 41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19" name="Shape 41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20" name="Shape 42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Shape 421" descr="White-logo-01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22" name="Shape 42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3" name="Shape 423" descr="Home icon - powerpoint-11-07-15-09-01.png">
            <a:hlinkClick r:id="rId6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607440" y="2330608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angle 1"/>
          <p:cNvSpPr/>
          <p:nvPr/>
        </p:nvSpPr>
        <p:spPr>
          <a:xfrm>
            <a:off x="2671595" y="193346"/>
            <a:ext cx="380540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What is Rapid Charging?</a:t>
            </a:r>
            <a:endParaRPr lang="en-GB" sz="2000" dirty="0"/>
          </a:p>
          <a:p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  <p:cxnSp>
        <p:nvCxnSpPr>
          <p:cNvPr id="7" name="Straight Connector 6"/>
          <p:cNvCxnSpPr>
            <a:cxnSpLocks/>
          </p:cNvCxnSpPr>
          <p:nvPr/>
        </p:nvCxnSpPr>
        <p:spPr>
          <a:xfrm>
            <a:off x="619098" y="2429124"/>
            <a:ext cx="523902" cy="3414"/>
          </a:xfrm>
          <a:prstGeom prst="line">
            <a:avLst/>
          </a:prstGeom>
          <a:ln w="38100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227019" y="2045671"/>
            <a:ext cx="1216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400V 125A 3-phase mains isolator 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54145" y="3841561"/>
            <a:ext cx="121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Rapid Charger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948229" y="1517409"/>
            <a:ext cx="121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AC 400V 63A 3-P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921491" y="3027338"/>
            <a:ext cx="121655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DC 500V 125A</a:t>
            </a:r>
          </a:p>
          <a:p>
            <a:pPr algn="ctr"/>
            <a:r>
              <a:rPr lang="en-GB" dirty="0">
                <a:latin typeface="+mn-lt"/>
              </a:rPr>
              <a:t>(</a:t>
            </a:r>
            <a:r>
              <a:rPr lang="en-GB" dirty="0" err="1">
                <a:latin typeface="+mn-lt"/>
              </a:rPr>
              <a:t>CHAdeMO</a:t>
            </a:r>
            <a:r>
              <a:rPr lang="en-GB" dirty="0">
                <a:latin typeface="+mn-lt"/>
              </a:rPr>
              <a:t>/CCS)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907790" y="2220338"/>
            <a:ext cx="1216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On board car charger</a:t>
            </a:r>
          </a:p>
        </p:txBody>
      </p:sp>
      <p:cxnSp>
        <p:nvCxnSpPr>
          <p:cNvPr id="27" name="Straight Connector 26"/>
          <p:cNvCxnSpPr>
            <a:cxnSpLocks/>
          </p:cNvCxnSpPr>
          <p:nvPr/>
        </p:nvCxnSpPr>
        <p:spPr>
          <a:xfrm>
            <a:off x="2568553" y="2434008"/>
            <a:ext cx="420832" cy="0"/>
          </a:xfrm>
          <a:prstGeom prst="line">
            <a:avLst/>
          </a:prstGeom>
          <a:ln w="38100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>
            <a:cxnSpLocks/>
          </p:cNvCxnSpPr>
          <p:nvPr/>
        </p:nvCxnSpPr>
        <p:spPr>
          <a:xfrm>
            <a:off x="4703885" y="1779019"/>
            <a:ext cx="379308" cy="0"/>
          </a:xfrm>
          <a:prstGeom prst="line">
            <a:avLst/>
          </a:prstGeom>
          <a:ln w="38100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>
            <a:cxnSpLocks/>
          </p:cNvCxnSpPr>
          <p:nvPr/>
        </p:nvCxnSpPr>
        <p:spPr>
          <a:xfrm>
            <a:off x="4586654" y="3277667"/>
            <a:ext cx="464039" cy="0"/>
          </a:xfrm>
          <a:prstGeom prst="line">
            <a:avLst/>
          </a:prstGeom>
          <a:ln w="38100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>
            <a:cxnSpLocks/>
          </p:cNvCxnSpPr>
          <p:nvPr/>
        </p:nvCxnSpPr>
        <p:spPr>
          <a:xfrm flipV="1">
            <a:off x="6066836" y="3263804"/>
            <a:ext cx="2031856" cy="15114"/>
          </a:xfrm>
          <a:prstGeom prst="line">
            <a:avLst/>
          </a:prstGeom>
          <a:ln w="38100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>
            <a:cxnSpLocks/>
          </p:cNvCxnSpPr>
          <p:nvPr/>
        </p:nvCxnSpPr>
        <p:spPr>
          <a:xfrm flipV="1">
            <a:off x="6881303" y="1772851"/>
            <a:ext cx="1264504" cy="19420"/>
          </a:xfrm>
          <a:prstGeom prst="line">
            <a:avLst/>
          </a:prstGeom>
          <a:ln w="38100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cxnSpLocks/>
          </p:cNvCxnSpPr>
          <p:nvPr/>
        </p:nvCxnSpPr>
        <p:spPr>
          <a:xfrm>
            <a:off x="8079154" y="1753577"/>
            <a:ext cx="0" cy="131885"/>
          </a:xfrm>
          <a:prstGeom prst="line">
            <a:avLst/>
          </a:prstGeom>
          <a:ln w="38100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>
            <a:cxnSpLocks/>
          </p:cNvCxnSpPr>
          <p:nvPr/>
        </p:nvCxnSpPr>
        <p:spPr>
          <a:xfrm>
            <a:off x="8072538" y="3155462"/>
            <a:ext cx="0" cy="123455"/>
          </a:xfrm>
          <a:prstGeom prst="line">
            <a:avLst/>
          </a:prstGeom>
          <a:ln w="38100">
            <a:solidFill>
              <a:srgbClr val="92D05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388549" y="3366175"/>
            <a:ext cx="1216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To grid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7390890" y="3366175"/>
            <a:ext cx="1216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DC input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7437443" y="1354655"/>
            <a:ext cx="12165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+mn-lt"/>
              </a:rPr>
              <a:t>DC input</a:t>
            </a:r>
          </a:p>
        </p:txBody>
      </p:sp>
      <p:pic>
        <p:nvPicPr>
          <p:cNvPr id="4" name="Picture 3" descr="Cars-51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543" y="1265121"/>
            <a:ext cx="1122123" cy="972507"/>
          </a:xfrm>
          <a:prstGeom prst="rect">
            <a:avLst/>
          </a:prstGeom>
        </p:spPr>
      </p:pic>
      <p:pic>
        <p:nvPicPr>
          <p:cNvPr id="20" name="Picture 19" descr="Grey Bolt-57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828" y="1567961"/>
            <a:ext cx="601373" cy="605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8052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628" y="-48850"/>
            <a:ext cx="8414984" cy="5143500"/>
          </a:xfrm>
          <a:prstGeom prst="rect">
            <a:avLst/>
          </a:prstGeom>
        </p:spPr>
      </p:pic>
      <p:cxnSp>
        <p:nvCxnSpPr>
          <p:cNvPr id="3" name="Shape 41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" name="Shape 41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" name="Shape 42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Shape 421" descr="White-logo-0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62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423" descr="Home icon - powerpoint-11-07-15-09-01.png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07440" y="2330608"/>
            <a:ext cx="490800" cy="4527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49668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0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Shape 43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yriad Pro Light SemiExt" panose="020B0405030403020204" pitchFamily="34" charset="0"/>
              <a:sym typeface="Arial"/>
            </a:endParaRPr>
          </a:p>
        </p:txBody>
      </p:sp>
      <p:pic>
        <p:nvPicPr>
          <p:cNvPr id="433" name="Shape 43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26014" y="2345400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672737" y="1252980"/>
            <a:ext cx="4044213" cy="3165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40000"/>
              </a:lnSpc>
              <a:buClr>
                <a:srgbClr val="7CBE31"/>
              </a:buClr>
              <a:buFont typeface="+mj-lt"/>
              <a:buAutoNum type="arabicPeriod"/>
            </a:pPr>
            <a:r>
              <a:rPr lang="en-GB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 x ‘Terra 53 CJG’ Rapid Charger supplied by ABB via POD Point wrapped with Lidl CSR visual</a:t>
            </a:r>
          </a:p>
          <a:p>
            <a:pPr marL="342900" indent="-342900">
              <a:lnSpc>
                <a:spcPct val="140000"/>
              </a:lnSpc>
              <a:buClr>
                <a:srgbClr val="92D050"/>
              </a:buClr>
              <a:buFont typeface="+mj-lt"/>
              <a:buAutoNum type="arabicPeriod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5m² double sided sign with Lidl CSR visuals </a:t>
            </a:r>
          </a:p>
          <a:p>
            <a:pPr marL="342900" indent="-342900">
              <a:lnSpc>
                <a:spcPct val="140000"/>
              </a:lnSpc>
              <a:buClr>
                <a:srgbClr val="92D050"/>
              </a:buClr>
              <a:buFont typeface="+mj-lt"/>
              <a:buAutoNum type="arabicPeriod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2</a:t>
            </a:r>
            <a:r>
              <a:rPr lang="en-GB" sz="1200" baseline="30000" dirty="0">
                <a:solidFill>
                  <a:srgbClr val="404040"/>
                </a:solidFill>
                <a:latin typeface="+mn-lt"/>
              </a:rPr>
              <a:t>nd</a:t>
            </a:r>
            <a:r>
              <a:rPr lang="en-GB" sz="1200" dirty="0">
                <a:solidFill>
                  <a:srgbClr val="404040"/>
                </a:solidFill>
                <a:latin typeface="+mn-lt"/>
              </a:rPr>
              <a:t> &amp; independently metered electricity connection from grid </a:t>
            </a:r>
          </a:p>
          <a:p>
            <a:pPr marL="342900" indent="-342900">
              <a:lnSpc>
                <a:spcPct val="140000"/>
              </a:lnSpc>
              <a:buClr>
                <a:srgbClr val="92D050"/>
              </a:buClr>
              <a:buFont typeface="+mj-lt"/>
              <a:buAutoNum type="arabicPeriod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Designated feeder pillar kiosk </a:t>
            </a:r>
          </a:p>
          <a:p>
            <a:pPr marL="342900" indent="-342900">
              <a:lnSpc>
                <a:spcPct val="140000"/>
              </a:lnSpc>
              <a:buClr>
                <a:srgbClr val="92D050"/>
              </a:buClr>
              <a:buFont typeface="+mj-lt"/>
              <a:buAutoNum type="arabicPeriod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Protective bollards </a:t>
            </a:r>
          </a:p>
          <a:p>
            <a:pPr marL="342900" indent="-342900">
              <a:lnSpc>
                <a:spcPct val="140000"/>
              </a:lnSpc>
              <a:buClr>
                <a:srgbClr val="92D050"/>
              </a:buClr>
              <a:buFont typeface="+mj-lt"/>
              <a:buAutoNum type="arabicPeriod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Earth pit </a:t>
            </a:r>
          </a:p>
          <a:p>
            <a:pPr marL="342900" indent="-342900">
              <a:lnSpc>
                <a:spcPct val="140000"/>
              </a:lnSpc>
              <a:buClr>
                <a:srgbClr val="92D050"/>
              </a:buClr>
              <a:buFont typeface="+mj-lt"/>
              <a:buAutoNum type="arabicPeriod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3 standard parking spaces = 2 EV spaces (as per Space Architects drawings</a:t>
            </a:r>
          </a:p>
          <a:p>
            <a:pPr marL="342900" indent="-342900">
              <a:lnSpc>
                <a:spcPct val="140000"/>
              </a:lnSpc>
              <a:buClr>
                <a:srgbClr val="92D050"/>
              </a:buClr>
              <a:buFont typeface="+mj-lt"/>
              <a:buAutoNum type="arabicPeriod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Charger installed, operated and maintained by POD Point. We are here to make it easy for you!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3974" y="813078"/>
            <a:ext cx="3674918" cy="3674918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671595" y="193346"/>
            <a:ext cx="3805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Requirements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7674996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0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Shape 43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yriad Pro Light SemiExt" panose="020B0405030403020204" pitchFamily="34" charset="0"/>
              <a:sym typeface="Arial"/>
            </a:endParaRPr>
          </a:p>
        </p:txBody>
      </p:sp>
      <p:pic>
        <p:nvPicPr>
          <p:cNvPr id="433" name="Shape 43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03541" y="2220492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402383" y="147241"/>
            <a:ext cx="24450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Process </a:t>
            </a:r>
            <a:endParaRPr lang="en-GB" sz="2000" dirty="0"/>
          </a:p>
          <a:p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  <p:sp>
        <p:nvSpPr>
          <p:cNvPr id="7" name="Rectangle 6"/>
          <p:cNvSpPr/>
          <p:nvPr/>
        </p:nvSpPr>
        <p:spPr>
          <a:xfrm>
            <a:off x="833146" y="1146417"/>
            <a:ext cx="4558212" cy="30941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40000"/>
              </a:lnSpc>
              <a:buAutoNum type="arabicPeriod"/>
            </a:pP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Introduction</a:t>
            </a: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Sending of SCC pack with info and specs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Power application  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Ordering of equipment (8 to 12 week lead times)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Receipt of site plans 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Desktop survey 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Installation scope agreed</a:t>
            </a: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  <a:r>
              <a:rPr lang="en-GB" dirty="0" err="1">
                <a:solidFill>
                  <a:srgbClr val="404040"/>
                </a:solidFill>
                <a:latin typeface="+mn-lt"/>
              </a:rPr>
              <a:t>Groundworks</a:t>
            </a: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Installation before PC1</a:t>
            </a:r>
          </a:p>
          <a:p>
            <a:pPr marL="342900" indent="-342900">
              <a:lnSpc>
                <a:spcPct val="140000"/>
              </a:lnSpc>
              <a:buAutoNum type="arabicPeriod"/>
            </a:pP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Commissioning</a:t>
            </a:r>
            <a:r>
              <a:rPr lang="en-GB" dirty="0">
                <a:solidFill>
                  <a:srgbClr val="7CBE31"/>
                </a:solidFill>
                <a:latin typeface="+mn-lt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4831" y="723491"/>
            <a:ext cx="3018612" cy="404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6504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8" name="Shape 45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59" name="Shape 45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60" name="Shape 46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1" name="Shape 46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Shape 46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3" name="Shape 46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07440" y="2330608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516482" y="211736"/>
            <a:ext cx="24450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Pricing</a:t>
            </a:r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  <p:graphicFrame>
        <p:nvGraphicFramePr>
          <p:cNvPr id="16" name="Table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997675"/>
              </p:ext>
            </p:extLst>
          </p:nvPr>
        </p:nvGraphicFramePr>
        <p:xfrm>
          <a:off x="737061" y="787262"/>
          <a:ext cx="7752035" cy="400317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86707">
                  <a:extLst>
                    <a:ext uri="{9D8B030D-6E8A-4147-A177-3AD203B41FA5}">
                      <a16:colId xmlns:a16="http://schemas.microsoft.com/office/drawing/2014/main" xmlns="" val="3767675702"/>
                    </a:ext>
                  </a:extLst>
                </a:gridCol>
                <a:gridCol w="5441755">
                  <a:extLst>
                    <a:ext uri="{9D8B030D-6E8A-4147-A177-3AD203B41FA5}">
                      <a16:colId xmlns:a16="http://schemas.microsoft.com/office/drawing/2014/main" xmlns="" val="4246062232"/>
                    </a:ext>
                  </a:extLst>
                </a:gridCol>
                <a:gridCol w="923573">
                  <a:extLst>
                    <a:ext uri="{9D8B030D-6E8A-4147-A177-3AD203B41FA5}">
                      <a16:colId xmlns:a16="http://schemas.microsoft.com/office/drawing/2014/main" xmlns="" val="2848994251"/>
                    </a:ext>
                  </a:extLst>
                </a:gridCol>
              </a:tblGrid>
              <a:tr h="245464"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Product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Description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Cost</a:t>
                      </a:r>
                    </a:p>
                  </a:txBody>
                  <a:tcPr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48401085"/>
                  </a:ext>
                </a:extLst>
              </a:tr>
              <a:tr h="294629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Tera 53CJG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Triple output rapid charger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 smtClean="0">
                          <a:latin typeface="+mn-lt"/>
                        </a:rPr>
                        <a:t>£18,336</a:t>
                      </a:r>
                      <a:endParaRPr lang="en-GB" sz="1000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831219887"/>
                  </a:ext>
                </a:extLst>
              </a:tr>
              <a:tr h="307141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Delivery</a:t>
                      </a:r>
                      <a:r>
                        <a:rPr lang="en-GB" sz="100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Transport to UK warehouse NOT site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£415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03121110"/>
                  </a:ext>
                </a:extLst>
              </a:tr>
              <a:tr h="275304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ABB data fees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Annual fee for </a:t>
                      </a:r>
                      <a:r>
                        <a:rPr lang="en-GB" sz="1000" dirty="0" smtClean="0">
                          <a:latin typeface="+mn-lt"/>
                        </a:rPr>
                        <a:t>ABB</a:t>
                      </a:r>
                      <a:r>
                        <a:rPr lang="en-GB" sz="1000" baseline="0" dirty="0" smtClean="0">
                          <a:latin typeface="+mn-lt"/>
                        </a:rPr>
                        <a:t> </a:t>
                      </a:r>
                      <a:r>
                        <a:rPr lang="en-GB" sz="1000" dirty="0" smtClean="0">
                          <a:latin typeface="+mn-lt"/>
                        </a:rPr>
                        <a:t>rapid charger to </a:t>
                      </a:r>
                      <a:r>
                        <a:rPr lang="en-GB" sz="1000" dirty="0">
                          <a:latin typeface="+mn-lt"/>
                        </a:rPr>
                        <a:t>communicate with POD Point MIS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£122/year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8425158"/>
                  </a:ext>
                </a:extLst>
              </a:tr>
              <a:tr h="253297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Double sided sign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Installed on site with Lidl CSR visuals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£1350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50023656"/>
                  </a:ext>
                </a:extLst>
              </a:tr>
              <a:tr h="334296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Rapid charger wrap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Wrapping of </a:t>
                      </a:r>
                      <a:r>
                        <a:rPr lang="en-GB" sz="1000" dirty="0" smtClean="0">
                          <a:latin typeface="+mn-lt"/>
                        </a:rPr>
                        <a:t>ABB rapid charger at </a:t>
                      </a:r>
                      <a:r>
                        <a:rPr lang="en-GB" sz="1000" dirty="0">
                          <a:latin typeface="+mn-lt"/>
                        </a:rPr>
                        <a:t>factory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£240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2703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Extended warranty</a:t>
                      </a:r>
                      <a:r>
                        <a:rPr lang="en-GB" sz="1000" dirty="0">
                          <a:latin typeface="+mn-lt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1 year as standard, extension from years 2 to 3 Can only be offered with SLA &amp; purchased upfront.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£1922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08396640"/>
                  </a:ext>
                </a:extLst>
              </a:tr>
              <a:tr h="292019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Commissioning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Remote support by an ABB. On site by ABB trained and certified person included.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£765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696619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SLA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Remote support, software-updates and bug fixes by ABB help desk. Onsite support outside warranty at cost.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£1480/year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81783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Project Management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Fee per store to cover the management of: timely installation of charge points and associated services in line with SOD deadline requirements; provision of separate power supply for chargers from DNO; metering services and processing electricity bills for duration of contract.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dirty="0">
                          <a:latin typeface="+mn-lt"/>
                        </a:rPr>
                        <a:t>£2,000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256581290"/>
                  </a:ext>
                </a:extLst>
              </a:tr>
              <a:tr h="289068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Sub 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sz="1000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£</a:t>
                      </a:r>
                      <a:r>
                        <a:rPr lang="en-GB" sz="1000" b="1" dirty="0" smtClean="0">
                          <a:latin typeface="+mn-lt"/>
                        </a:rPr>
                        <a:t>26,630</a:t>
                      </a:r>
                      <a:endParaRPr lang="en-GB" sz="1000" b="1" dirty="0">
                        <a:latin typeface="+mn-lt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96032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Installation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0" dirty="0">
                          <a:latin typeface="+mn-lt"/>
                        </a:rPr>
                        <a:t>Varies per site </a:t>
                      </a:r>
                      <a:r>
                        <a:rPr lang="en-GB" sz="1000" b="0" dirty="0" smtClean="0">
                          <a:latin typeface="+mn-lt"/>
                        </a:rPr>
                        <a:t>(excluding DNO costs)</a:t>
                      </a:r>
                      <a:endParaRPr lang="en-GB" sz="1000" b="0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sz="1000" b="1" dirty="0">
                          <a:latin typeface="+mn-lt"/>
                        </a:rPr>
                        <a:t>£5k to £15k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340089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664629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58" name="Shape 45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59" name="Shape 45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60" name="Shape 46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1" name="Shape 46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62" name="Shape 46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3" name="Shape 46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07440" y="2330608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526403" y="286154"/>
            <a:ext cx="244502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Your Solution</a:t>
            </a:r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  <p:sp>
        <p:nvSpPr>
          <p:cNvPr id="15" name="TextBox 14"/>
          <p:cNvSpPr txBox="1"/>
          <p:nvPr/>
        </p:nvSpPr>
        <p:spPr>
          <a:xfrm>
            <a:off x="3088595" y="1027987"/>
            <a:ext cx="5067492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ABB Terra 53 CJG</a:t>
            </a:r>
          </a:p>
          <a:p>
            <a:pPr marL="285750" indent="-285750">
              <a:buFont typeface="Arial"/>
              <a:buChar char="•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World leading rapid charger </a:t>
            </a:r>
          </a:p>
          <a:p>
            <a:pPr marL="171450" indent="-171450">
              <a:buFont typeface="Arial"/>
              <a:buChar char="•"/>
            </a:pPr>
            <a:endParaRPr lang="en-GB" sz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Three year warranty &amp; maintenance </a:t>
            </a:r>
          </a:p>
          <a:p>
            <a:pPr marL="171450" indent="-171450">
              <a:buFont typeface="Arial"/>
              <a:buChar char="•"/>
            </a:pPr>
            <a:endParaRPr lang="en-GB" sz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48 hour SLA</a:t>
            </a:r>
          </a:p>
          <a:p>
            <a:pPr marL="171450" indent="-171450">
              <a:buFont typeface="Arial"/>
              <a:buChar char="•"/>
            </a:pPr>
            <a:endParaRPr lang="en-GB" sz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One site visit per year to replace filters &amp; conduct tests/checks </a:t>
            </a:r>
          </a:p>
          <a:p>
            <a:pPr marL="171450" indent="-171450">
              <a:buFont typeface="Arial"/>
              <a:buChar char="•"/>
            </a:pPr>
            <a:endParaRPr lang="en-GB" sz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Three years data &amp; access to MIS </a:t>
            </a:r>
          </a:p>
          <a:p>
            <a:pPr marL="171450" indent="-171450">
              <a:buFont typeface="Arial"/>
              <a:buChar char="•"/>
            </a:pPr>
            <a:endParaRPr lang="en-GB" sz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UK delivery </a:t>
            </a:r>
          </a:p>
          <a:p>
            <a:pPr marL="171450" indent="-171450">
              <a:buFont typeface="Arial"/>
              <a:buChar char="•"/>
            </a:pPr>
            <a:endParaRPr lang="en-GB" sz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On-site commissioning </a:t>
            </a:r>
          </a:p>
          <a:p>
            <a:pPr marL="171450" indent="-171450">
              <a:buFont typeface="Arial"/>
              <a:buChar char="•"/>
            </a:pPr>
            <a:endParaRPr lang="en-GB" sz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Fully installed </a:t>
            </a:r>
          </a:p>
          <a:p>
            <a:pPr marL="171450" indent="-171450">
              <a:buFont typeface="Arial"/>
              <a:buChar char="•"/>
            </a:pPr>
            <a:endParaRPr lang="en-GB" sz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Independently metered </a:t>
            </a:r>
          </a:p>
          <a:p>
            <a:pPr marL="171450" indent="-171450">
              <a:buFont typeface="Arial"/>
              <a:buChar char="•"/>
            </a:pPr>
            <a:endParaRPr lang="en-GB" sz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CSR visuals </a:t>
            </a:r>
          </a:p>
          <a:p>
            <a:pPr marL="171450" indent="-171450">
              <a:buFont typeface="Arial"/>
              <a:buChar char="•"/>
            </a:pPr>
            <a:endParaRPr lang="en-GB" sz="600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buFont typeface="Arial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All done by us with minimal input from you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28120" y="286154"/>
            <a:ext cx="1437168" cy="4444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913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0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Shape 43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yriad Pro Light SemiExt" panose="020B0405030403020204" pitchFamily="34" charset="0"/>
              <a:sym typeface="Arial"/>
            </a:endParaRPr>
          </a:p>
        </p:txBody>
      </p:sp>
      <p:pic>
        <p:nvPicPr>
          <p:cNvPr id="433" name="Shape 43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17314" y="2342568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475603" y="286154"/>
            <a:ext cx="24450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Responsibilities  </a:t>
            </a:r>
            <a:endParaRPr lang="en-GB" sz="2000" dirty="0"/>
          </a:p>
          <a:p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9670727"/>
              </p:ext>
            </p:extLst>
          </p:nvPr>
        </p:nvGraphicFramePr>
        <p:xfrm>
          <a:off x="1486176" y="892518"/>
          <a:ext cx="6754441" cy="3453906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3724802">
                  <a:extLst>
                    <a:ext uri="{9D8B030D-6E8A-4147-A177-3AD203B41FA5}">
                      <a16:colId xmlns:a16="http://schemas.microsoft.com/office/drawing/2014/main" xmlns="" val="3016623050"/>
                    </a:ext>
                  </a:extLst>
                </a:gridCol>
                <a:gridCol w="3029639">
                  <a:extLst>
                    <a:ext uri="{9D8B030D-6E8A-4147-A177-3AD203B41FA5}">
                      <a16:colId xmlns:a16="http://schemas.microsoft.com/office/drawing/2014/main" xmlns="" val="438012329"/>
                    </a:ext>
                  </a:extLst>
                </a:gridCol>
              </a:tblGrid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Item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Responsibility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098773350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Rapid charger supply &amp; install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POD Point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46290006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Rapid charger wrapping with Lidl CSRF visual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POD Point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139899580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Rapid charger concrete base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Main Contractor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47090484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Rapid charger earthing pit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Main contractor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88294026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5m double sided sign supply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POD Point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31765933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5m double sided sign install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POD Point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70402467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5m double sided sign base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Main contractor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576008827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2</a:t>
                      </a:r>
                      <a:r>
                        <a:rPr lang="en-GB" sz="1100" baseline="30000">
                          <a:effectLst/>
                        </a:rPr>
                        <a:t>nd</a:t>
                      </a:r>
                      <a:r>
                        <a:rPr lang="en-GB" sz="1100">
                          <a:effectLst/>
                        </a:rPr>
                        <a:t> &amp; independently metered grid connection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SCC or POD Point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98866095"/>
                  </a:ext>
                </a:extLst>
              </a:tr>
              <a:tr h="21702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Designated feeder pillar (GRP) housing &amp; base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Main contractor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950396380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Designated feeder pillar distribution board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Main contractor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38387448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Designated feeder pillar mains isolator switch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Main contractor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69362525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IMserv meter ordering &amp; install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POD Point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364168093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Ducting from feeder pillar to charger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Main contractor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08843381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Cables from feeder pillar to charger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POD Point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8647853"/>
                  </a:ext>
                </a:extLst>
              </a:tr>
              <a:tr h="2157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>
                          <a:effectLst/>
                        </a:rPr>
                        <a:t>Protective bollards supply &amp; install </a:t>
                      </a:r>
                      <a:endParaRPr lang="en-GB" sz="120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100" dirty="0">
                          <a:effectLst/>
                        </a:rPr>
                        <a:t>Main contractor </a:t>
                      </a:r>
                      <a:endParaRPr lang="en-GB" sz="1200" dirty="0">
                        <a:effectLst/>
                        <a:latin typeface="Times New Roman" panose="02020603050405020304" pitchFamily="18" charset="0"/>
                        <a:ea typeface="DengXi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41888989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369227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0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Shape 43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yriad Pro Light SemiExt" panose="020B0405030403020204" pitchFamily="34" charset="0"/>
              <a:sym typeface="Arial"/>
            </a:endParaRPr>
          </a:p>
        </p:txBody>
      </p:sp>
      <p:pic>
        <p:nvPicPr>
          <p:cNvPr id="433" name="Shape 43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26014" y="2345400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629389" y="720270"/>
            <a:ext cx="582807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404040"/>
                </a:solidFill>
                <a:latin typeface="+mn-lt"/>
              </a:rPr>
              <a:t>Goldilocks Zone </a:t>
            </a:r>
            <a:r>
              <a:rPr lang="en-GB" sz="1200" dirty="0">
                <a:solidFill>
                  <a:srgbClr val="404040"/>
                </a:solidFill>
                <a:latin typeface="+mn-lt"/>
              </a:rPr>
              <a:t>– locating EVC far enough from store entrance to reduce risk of ‘</a:t>
            </a:r>
            <a:r>
              <a:rPr lang="en-GB" sz="1200" dirty="0" err="1">
                <a:solidFill>
                  <a:srgbClr val="404040"/>
                </a:solidFill>
                <a:latin typeface="+mn-lt"/>
              </a:rPr>
              <a:t>ICEing</a:t>
            </a:r>
            <a:r>
              <a:rPr lang="en-GB" sz="1200" dirty="0">
                <a:solidFill>
                  <a:srgbClr val="404040"/>
                </a:solidFill>
                <a:latin typeface="+mn-lt"/>
              </a:rPr>
              <a:t>’ and creating bad customer experience &amp; close enough to (potential) power supply for cost effective installation 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GB" sz="600" dirty="0">
              <a:solidFill>
                <a:srgbClr val="404040"/>
              </a:solidFill>
              <a:latin typeface="+mn-lt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EVC positioned near roadside for visibility (if possible)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GB" sz="600" dirty="0">
              <a:solidFill>
                <a:srgbClr val="404040"/>
              </a:solidFill>
              <a:latin typeface="+mn-lt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Start conversation early in planning stage 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GB" sz="600" dirty="0">
              <a:solidFill>
                <a:srgbClr val="404040"/>
              </a:solidFill>
              <a:latin typeface="+mn-lt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1200" b="1" dirty="0">
                <a:solidFill>
                  <a:srgbClr val="404040"/>
                </a:solidFill>
                <a:latin typeface="+mn-lt"/>
              </a:rPr>
              <a:t>The EVC requires a space of 1550 x 1460 mm. </a:t>
            </a:r>
          </a:p>
          <a:p>
            <a:pPr>
              <a:lnSpc>
                <a:spcPct val="130000"/>
              </a:lnSpc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	- Size </a:t>
            </a:r>
            <a:r>
              <a:rPr lang="en-GB" sz="1200" dirty="0">
                <a:solidFill>
                  <a:srgbClr val="404040"/>
                </a:solidFill>
              </a:rPr>
              <a:t>Charger</a:t>
            </a:r>
            <a:r>
              <a:rPr lang="en-GB" sz="1200" dirty="0">
                <a:solidFill>
                  <a:srgbClr val="404040"/>
                </a:solidFill>
                <a:latin typeface="+mn-lt"/>
              </a:rPr>
              <a:t> W x D x H: 530 x 760 x 1900 mm.</a:t>
            </a:r>
          </a:p>
          <a:p>
            <a:pPr>
              <a:lnSpc>
                <a:spcPct val="130000"/>
              </a:lnSpc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	- Front side 600 mm, in order to open the front door</a:t>
            </a:r>
          </a:p>
          <a:p>
            <a:pPr>
              <a:lnSpc>
                <a:spcPct val="130000"/>
              </a:lnSpc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	- Left and right side 510 mm, to open left and right panel.</a:t>
            </a:r>
          </a:p>
          <a:p>
            <a:pPr>
              <a:lnSpc>
                <a:spcPct val="130000"/>
              </a:lnSpc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	- Backside 100 mm, for unimpeded airflow</a:t>
            </a:r>
          </a:p>
          <a:p>
            <a:pPr>
              <a:lnSpc>
                <a:spcPct val="130000"/>
              </a:lnSpc>
            </a:pPr>
            <a:endParaRPr lang="en-GB" sz="800" dirty="0">
              <a:solidFill>
                <a:srgbClr val="404040"/>
              </a:solidFill>
              <a:latin typeface="+mn-lt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The EVC has an air inlet on the right side and outlet on the back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Please refer to EVC drawing from Space Architects </a:t>
            </a:r>
            <a:endParaRPr lang="en-GB" sz="600" dirty="0">
              <a:solidFill>
                <a:srgbClr val="404040"/>
              </a:solidFill>
              <a:latin typeface="+mn-lt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04040"/>
                </a:solidFill>
              </a:rPr>
              <a:t>Technical drawings available on Conject</a:t>
            </a:r>
            <a:endParaRPr lang="en-GB" sz="1200" dirty="0">
              <a:solidFill>
                <a:srgbClr val="404040"/>
              </a:solidFill>
              <a:latin typeface="+mn-lt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sz="1200" dirty="0">
                <a:solidFill>
                  <a:srgbClr val="404040"/>
                </a:solidFill>
                <a:latin typeface="+mn-lt"/>
              </a:rPr>
              <a:t>Need to respect these dims for maintenance, bollards &amp; signage positioning </a:t>
            </a: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endParaRPr lang="en-GB" sz="600" dirty="0">
              <a:solidFill>
                <a:srgbClr val="404040"/>
              </a:solidFill>
              <a:latin typeface="+mn-lt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65342" y="1449304"/>
            <a:ext cx="3087619" cy="2734436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671595" y="193346"/>
            <a:ext cx="3805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Location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0620807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/>
          <a:srcRect l="1323" r="1996" b="1874"/>
          <a:stretch/>
        </p:blipFill>
        <p:spPr>
          <a:xfrm rot="16200000">
            <a:off x="2939360" y="215037"/>
            <a:ext cx="3389923" cy="4855077"/>
          </a:xfrm>
          <a:prstGeom prst="rect">
            <a:avLst/>
          </a:prstGeom>
        </p:spPr>
      </p:pic>
      <p:cxnSp>
        <p:nvCxnSpPr>
          <p:cNvPr id="428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0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Shape 431" descr="White-logo-0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yriad Pro Light SemiExt" panose="020B0405030403020204" pitchFamily="34" charset="0"/>
              <a:sym typeface="Arial"/>
            </a:endParaRPr>
          </a:p>
        </p:txBody>
      </p:sp>
      <p:pic>
        <p:nvPicPr>
          <p:cNvPr id="433" name="Shape 433" descr="Home icon - powerpoint-11-07-15-09-01.png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26014" y="2345400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868168" y="1721670"/>
            <a:ext cx="117360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Energy Supply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47373" y="4172626"/>
            <a:ext cx="17596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Electric Vehicle Charging Points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927668" y="1782358"/>
            <a:ext cx="17596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Lidl</a:t>
            </a:r>
            <a:r>
              <a:rPr lang="en-US" sz="12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Store Entrance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671595" y="193346"/>
            <a:ext cx="3805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Ideal Layout</a:t>
            </a:r>
            <a:endParaRPr lang="en-GB" sz="2000" dirty="0"/>
          </a:p>
        </p:txBody>
      </p:sp>
      <p:sp>
        <p:nvSpPr>
          <p:cNvPr id="24" name="Oval 23"/>
          <p:cNvSpPr/>
          <p:nvPr/>
        </p:nvSpPr>
        <p:spPr>
          <a:xfrm>
            <a:off x="5560646" y="2022230"/>
            <a:ext cx="304797" cy="304797"/>
          </a:xfrm>
          <a:prstGeom prst="ellipse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/>
          <p:cNvSpPr/>
          <p:nvPr/>
        </p:nvSpPr>
        <p:spPr>
          <a:xfrm>
            <a:off x="3417276" y="2443284"/>
            <a:ext cx="304797" cy="304797"/>
          </a:xfrm>
          <a:prstGeom prst="ellipse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/>
          <p:cNvSpPr/>
          <p:nvPr/>
        </p:nvSpPr>
        <p:spPr>
          <a:xfrm>
            <a:off x="2636715" y="846989"/>
            <a:ext cx="304797" cy="304797"/>
          </a:xfrm>
          <a:prstGeom prst="ellipse">
            <a:avLst/>
          </a:prstGeom>
          <a:noFill/>
          <a:ln>
            <a:solidFill>
              <a:srgbClr val="92D050"/>
            </a:solidFill>
            <a:prstDash val="sysDash"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/>
          <a:srcRect l="51781" t="60421" r="22308" b="21217"/>
          <a:stretch/>
        </p:blipFill>
        <p:spPr>
          <a:xfrm rot="16200000">
            <a:off x="7185272" y="415190"/>
            <a:ext cx="1216272" cy="1216268"/>
          </a:xfrm>
          <a:prstGeom prst="ellipse">
            <a:avLst/>
          </a:prstGeom>
          <a:ln w="19050" cmpd="sng">
            <a:solidFill>
              <a:srgbClr val="92D050"/>
            </a:solidFill>
          </a:ln>
        </p:spPr>
      </p:pic>
      <p:cxnSp>
        <p:nvCxnSpPr>
          <p:cNvPr id="5" name="Straight Connector 4"/>
          <p:cNvCxnSpPr>
            <a:stCxn id="24" idx="7"/>
          </p:cNvCxnSpPr>
          <p:nvPr/>
        </p:nvCxnSpPr>
        <p:spPr>
          <a:xfrm flipV="1">
            <a:off x="5820807" y="1313962"/>
            <a:ext cx="1408424" cy="752904"/>
          </a:xfrm>
          <a:prstGeom prst="line">
            <a:avLst/>
          </a:prstGeom>
          <a:ln w="19050" cmpd="sng">
            <a:solidFill>
              <a:srgbClr val="92D050"/>
            </a:solidFill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/>
          <a:srcRect l="38824" t="19747" r="37771" b="63568"/>
          <a:stretch/>
        </p:blipFill>
        <p:spPr>
          <a:xfrm rot="16200000">
            <a:off x="809628" y="2775682"/>
            <a:ext cx="1230920" cy="1238247"/>
          </a:xfrm>
          <a:prstGeom prst="ellipse">
            <a:avLst/>
          </a:prstGeom>
          <a:ln w="19050" cmpd="sng">
            <a:solidFill>
              <a:srgbClr val="92D050"/>
            </a:solidFill>
          </a:ln>
        </p:spPr>
      </p:pic>
      <p:cxnSp>
        <p:nvCxnSpPr>
          <p:cNvPr id="7" name="Straight Connector 6"/>
          <p:cNvCxnSpPr/>
          <p:nvPr/>
        </p:nvCxnSpPr>
        <p:spPr>
          <a:xfrm flipH="1">
            <a:off x="2017346" y="2662115"/>
            <a:ext cx="1387231" cy="522654"/>
          </a:xfrm>
          <a:prstGeom prst="line">
            <a:avLst/>
          </a:prstGeom>
          <a:ln w="19050" cmpd="sng">
            <a:solidFill>
              <a:srgbClr val="92D050"/>
            </a:solidFill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/>
          <a:srcRect l="68220" t="6519" r="4615" b="73836"/>
          <a:stretch/>
        </p:blipFill>
        <p:spPr>
          <a:xfrm rot="16200000">
            <a:off x="823268" y="378767"/>
            <a:ext cx="1210963" cy="1235805"/>
          </a:xfrm>
          <a:prstGeom prst="ellipse">
            <a:avLst/>
          </a:prstGeom>
          <a:ln w="19050" cmpd="sng">
            <a:solidFill>
              <a:srgbClr val="92D050"/>
            </a:solidFill>
          </a:ln>
        </p:spPr>
      </p:pic>
      <p:cxnSp>
        <p:nvCxnSpPr>
          <p:cNvPr id="35" name="Straight Connector 34"/>
          <p:cNvCxnSpPr>
            <a:stCxn id="30" idx="2"/>
            <a:endCxn id="33" idx="4"/>
          </p:cNvCxnSpPr>
          <p:nvPr/>
        </p:nvCxnSpPr>
        <p:spPr>
          <a:xfrm flipH="1" flipV="1">
            <a:off x="2046652" y="996669"/>
            <a:ext cx="590063" cy="2719"/>
          </a:xfrm>
          <a:prstGeom prst="line">
            <a:avLst/>
          </a:prstGeom>
          <a:ln w="19050" cmpd="sng">
            <a:solidFill>
              <a:srgbClr val="92D050"/>
            </a:solidFill>
            <a:prstDash val="dash"/>
          </a:ln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5393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21" y="0"/>
            <a:ext cx="7721273" cy="5143500"/>
          </a:xfrm>
          <a:prstGeom prst="rect">
            <a:avLst/>
          </a:prstGeom>
        </p:spPr>
      </p:pic>
      <p:cxnSp>
        <p:nvCxnSpPr>
          <p:cNvPr id="3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5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6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" name="Shape 431" descr="White-logo-0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 rot="162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Shape 433" descr="Home icon - powerpoint-11-07-15-09-01.png">
            <a:hlinkClick r:id="rId5"/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626014" y="2345400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Rectangle 9"/>
          <p:cNvSpPr/>
          <p:nvPr/>
        </p:nvSpPr>
        <p:spPr>
          <a:xfrm>
            <a:off x="5528594" y="149101"/>
            <a:ext cx="3805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EVC Install Layout</a:t>
            </a:r>
            <a:endParaRPr lang="en-GB" sz="2000" dirty="0"/>
          </a:p>
        </p:txBody>
      </p:sp>
      <p:sp>
        <p:nvSpPr>
          <p:cNvPr id="12" name="TextBox 11"/>
          <p:cNvSpPr txBox="1"/>
          <p:nvPr/>
        </p:nvSpPr>
        <p:spPr>
          <a:xfrm>
            <a:off x="6236581" y="465558"/>
            <a:ext cx="238943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N.B. drawing is for illustration purposes ONLY. Technical drawing PDF will be provided separately with this pack</a:t>
            </a:r>
          </a:p>
        </p:txBody>
      </p:sp>
    </p:spTree>
    <p:extLst>
      <p:ext uri="{BB962C8B-B14F-4D97-AF65-F5344CB8AC3E}">
        <p14:creationId xmlns:p14="http://schemas.microsoft.com/office/powerpoint/2010/main" val="41219360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0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Shape 43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yriad Pro Light SemiExt" panose="020B0405030403020204" pitchFamily="34" charset="0"/>
              <a:sym typeface="Arial"/>
            </a:endParaRPr>
          </a:p>
        </p:txBody>
      </p:sp>
      <p:pic>
        <p:nvPicPr>
          <p:cNvPr id="433" name="Shape 43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03541" y="2220492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Box 4"/>
          <p:cNvSpPr txBox="1"/>
          <p:nvPr/>
        </p:nvSpPr>
        <p:spPr>
          <a:xfrm>
            <a:off x="895927" y="793985"/>
            <a:ext cx="5458862" cy="39333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04040"/>
                </a:solidFill>
                <a:latin typeface="+mn-lt"/>
              </a:rPr>
              <a:t>Electric Vehicle Charger (EVC) limited to 86kVa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04040"/>
                </a:solidFill>
                <a:latin typeface="+mn-lt"/>
              </a:rPr>
              <a:t>Both AC &amp; DC (either connector) can charge at same time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04040"/>
                </a:solidFill>
                <a:latin typeface="+mn-lt"/>
              </a:rPr>
              <a:t>Lidl UK strategy: Requires 2</a:t>
            </a:r>
            <a:r>
              <a:rPr lang="en-GB" sz="1300" baseline="30000" dirty="0">
                <a:solidFill>
                  <a:srgbClr val="404040"/>
                </a:solidFill>
                <a:latin typeface="+mn-lt"/>
              </a:rPr>
              <a:t>nd</a:t>
            </a:r>
            <a:r>
              <a:rPr lang="en-GB" sz="1300" dirty="0">
                <a:solidFill>
                  <a:srgbClr val="404040"/>
                </a:solidFill>
                <a:latin typeface="+mn-lt"/>
              </a:rPr>
              <a:t> independently metered grid connection (separate from store)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04040"/>
                </a:solidFill>
                <a:latin typeface="+mn-lt"/>
              </a:rPr>
              <a:t>POD Point can arrange connections for car charger &amp; store if required via Triconnex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04040"/>
                </a:solidFill>
                <a:latin typeface="+mn-lt"/>
              </a:rPr>
              <a:t>Problematic to do both independently. Important to apply for both at same time and well in advance!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04040"/>
                </a:solidFill>
                <a:latin typeface="+mn-lt"/>
              </a:rPr>
              <a:t>Early applications very important, can take up to 6 months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04040"/>
                </a:solidFill>
                <a:latin typeface="+mn-lt"/>
              </a:rPr>
              <a:t>Costs circa £15 to 100k depending on grid locality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04040"/>
                </a:solidFill>
                <a:latin typeface="+mn-lt"/>
              </a:rPr>
              <a:t>Legal process managed by </a:t>
            </a:r>
            <a:r>
              <a:rPr lang="en-GB" sz="1300" dirty="0" err="1">
                <a:solidFill>
                  <a:srgbClr val="404040"/>
                </a:solidFill>
                <a:latin typeface="+mn-lt"/>
              </a:rPr>
              <a:t>Triconnex</a:t>
            </a:r>
            <a:r>
              <a:rPr lang="en-GB" sz="1300" dirty="0">
                <a:solidFill>
                  <a:srgbClr val="404040"/>
                </a:solidFill>
                <a:latin typeface="+mn-lt"/>
              </a:rPr>
              <a:t> if we handle connections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04040"/>
                </a:solidFill>
                <a:latin typeface="+mn-lt"/>
              </a:rPr>
              <a:t>We cannot complete the EVC requirements without power! (installation, testing, commissioning, metering!) multiple site visits are costly 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GB" sz="1300" dirty="0">
                <a:solidFill>
                  <a:srgbClr val="404040"/>
                </a:solidFill>
                <a:latin typeface="+mn-lt"/>
              </a:rPr>
              <a:t>This issue is causing problems at multiple sites when not co-ordinated/planned effectively </a:t>
            </a:r>
          </a:p>
        </p:txBody>
      </p:sp>
      <p:pic>
        <p:nvPicPr>
          <p:cNvPr id="13" name="Shape 43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17314" y="2366064"/>
            <a:ext cx="490800" cy="4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Picture 14" descr="Rapid-4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986" y="956095"/>
            <a:ext cx="2328519" cy="3463192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2671595" y="193346"/>
            <a:ext cx="3805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Power</a:t>
            </a:r>
            <a:endParaRPr lang="en-GB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0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Shape 43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yriad Pro Light SemiExt" panose="020B0405030403020204" pitchFamily="34" charset="0"/>
              <a:sym typeface="Arial"/>
            </a:endParaRPr>
          </a:p>
        </p:txBody>
      </p:sp>
      <p:pic>
        <p:nvPicPr>
          <p:cNvPr id="433" name="Shape 43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17314" y="2366064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Rectangle 6"/>
          <p:cNvSpPr/>
          <p:nvPr/>
        </p:nvSpPr>
        <p:spPr>
          <a:xfrm>
            <a:off x="745497" y="558256"/>
            <a:ext cx="5368467" cy="4582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Main contractors responsibilities: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endParaRPr lang="en-GB" dirty="0">
              <a:solidFill>
                <a:schemeClr val="tx1">
                  <a:lumMod val="75000"/>
                  <a:lumOff val="25000"/>
                </a:schemeClr>
              </a:solidFill>
              <a:latin typeface="+mn-lt"/>
            </a:endParaRP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Concrete base for charger needs EXACT spec (poured on site)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Can be poured on site or purchased pre fabricated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Ducting from EVC to power &amp; earth pit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Foundation for large sign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Feeder pillar base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Bollards supply &amp; installation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No right angles! (Minimum 600mm radius on bend!)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150mm ducting required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Technical drawings available on Conject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DIMS are critical for dropping unit and threading cables </a:t>
            </a:r>
          </a:p>
          <a:p>
            <a:pPr marL="285750" indent="-285750">
              <a:lnSpc>
                <a:spcPct val="14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rPr>
              <a:t>DNO requirements for ducting size &amp; depth are statutory obligations and must be adhered to. </a:t>
            </a:r>
          </a:p>
        </p:txBody>
      </p:sp>
      <p:pic>
        <p:nvPicPr>
          <p:cNvPr id="13" name="Picture 12" descr="Rapid-4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986" y="956095"/>
            <a:ext cx="2328519" cy="3463192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2671595" y="193346"/>
            <a:ext cx="38054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 err="1">
                <a:solidFill>
                  <a:srgbClr val="92D050"/>
                </a:solidFill>
                <a:latin typeface="Arial" panose="020B0604020202020204" pitchFamily="34" charset="0"/>
              </a:rPr>
              <a:t>Groundworks</a:t>
            </a: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25355952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0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Shape 43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yriad Pro Light SemiExt" panose="020B0405030403020204" pitchFamily="34" charset="0"/>
              <a:sym typeface="Arial"/>
            </a:endParaRPr>
          </a:p>
        </p:txBody>
      </p:sp>
      <p:pic>
        <p:nvPicPr>
          <p:cNvPr id="433" name="Shape 43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17314" y="2354017"/>
            <a:ext cx="490800" cy="4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6"/>
          <a:srcRect b="11869"/>
          <a:stretch/>
        </p:blipFill>
        <p:spPr>
          <a:xfrm>
            <a:off x="1076362" y="738890"/>
            <a:ext cx="3151396" cy="41800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73751" y="698497"/>
            <a:ext cx="4141351" cy="428944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26719" y="159151"/>
            <a:ext cx="733744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FAO MC: Installation of Underground Cables - LV to 132kV</a:t>
            </a:r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</p:spTree>
    <p:extLst>
      <p:ext uri="{BB962C8B-B14F-4D97-AF65-F5344CB8AC3E}">
        <p14:creationId xmlns:p14="http://schemas.microsoft.com/office/powerpoint/2010/main" val="9452298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0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Shape 43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yriad Pro Light SemiExt" panose="020B0405030403020204" pitchFamily="34" charset="0"/>
              <a:sym typeface="Arial"/>
            </a:endParaRPr>
          </a:p>
        </p:txBody>
      </p:sp>
      <p:pic>
        <p:nvPicPr>
          <p:cNvPr id="433" name="Shape 43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203541" y="2220492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526403" y="286154"/>
            <a:ext cx="24450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M&amp;E</a:t>
            </a:r>
            <a:endParaRPr lang="en-GB" sz="2000" dirty="0"/>
          </a:p>
          <a:p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  <p:sp>
        <p:nvSpPr>
          <p:cNvPr id="7" name="Rectangle 6"/>
          <p:cNvSpPr/>
          <p:nvPr/>
        </p:nvSpPr>
        <p:spPr>
          <a:xfrm>
            <a:off x="770321" y="932315"/>
            <a:ext cx="5009015" cy="42042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POD Point will organise metering (</a:t>
            </a:r>
            <a:r>
              <a:rPr lang="en-GB" dirty="0" err="1">
                <a:solidFill>
                  <a:srgbClr val="404040"/>
                </a:solidFill>
                <a:latin typeface="+mn-lt"/>
              </a:rPr>
              <a:t>Imserv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) for EVC &amp; store connection (if handling both) </a:t>
            </a:r>
          </a:p>
          <a:p>
            <a:pPr>
              <a:lnSpc>
                <a:spcPct val="130000"/>
              </a:lnSpc>
            </a:pPr>
            <a:endParaRPr lang="en-GB" sz="600" dirty="0">
              <a:solidFill>
                <a:srgbClr val="404040"/>
              </a:solidFill>
              <a:latin typeface="+mn-lt"/>
            </a:endParaRPr>
          </a:p>
          <a:p>
            <a:pPr marL="285750" indent="-285750">
              <a:lnSpc>
                <a:spcPct val="13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Your M&amp;E teams will need to install feeder pillar/kiosk with distribution board &amp; main isolator rated at minimum160A with tails for supply connection (typically 50mm²) and adequate space for EVC circuit protection. Please confirm with POD Point for your store.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600" dirty="0">
              <a:solidFill>
                <a:srgbClr val="404040"/>
              </a:solidFill>
              <a:latin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POD Point will run cables from EVC to connection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600" dirty="0">
              <a:solidFill>
                <a:srgbClr val="404040"/>
              </a:solidFill>
              <a:latin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Standard earth pit needed 2.5m from EVC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GB" sz="600" dirty="0">
              <a:solidFill>
                <a:srgbClr val="404040"/>
              </a:solidFill>
              <a:latin typeface="+mn-lt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Please refer to EVC drawings by Space Architects available on Conject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The EVC </a:t>
            </a:r>
            <a:r>
              <a:rPr lang="en-GB" dirty="0" err="1">
                <a:solidFill>
                  <a:srgbClr val="404040"/>
                </a:solidFill>
                <a:latin typeface="+mn-lt"/>
              </a:rPr>
              <a:t>dist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 board does not have to be from W&amp;K. </a:t>
            </a:r>
          </a:p>
        </p:txBody>
      </p:sp>
      <p:pic>
        <p:nvPicPr>
          <p:cNvPr id="13" name="Picture 12" descr="Rapid-46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0986" y="956095"/>
            <a:ext cx="2328519" cy="3463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82321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8" name="Shape 428"/>
          <p:cNvCxnSpPr/>
          <p:nvPr/>
        </p:nvCxnSpPr>
        <p:spPr>
          <a:xfrm flipH="1">
            <a:off x="8854014" y="1"/>
            <a:ext cx="17400" cy="2304600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429" name="Shape 429"/>
          <p:cNvCxnSpPr/>
          <p:nvPr/>
        </p:nvCxnSpPr>
        <p:spPr>
          <a:xfrm flipH="1">
            <a:off x="8836527" y="2838916"/>
            <a:ext cx="17400" cy="2304599"/>
          </a:xfrm>
          <a:prstGeom prst="straightConnector1">
            <a:avLst/>
          </a:prstGeom>
          <a:noFill/>
          <a:ln w="9525" cap="flat" cmpd="sng">
            <a:solidFill>
              <a:srgbClr val="92D050"/>
            </a:solidFill>
            <a:prstDash val="dash"/>
            <a:round/>
            <a:headEnd type="none" w="med" len="med"/>
            <a:tailEnd type="none" w="med" len="med"/>
          </a:ln>
        </p:spPr>
      </p:cxnSp>
      <p:sp>
        <p:nvSpPr>
          <p:cNvPr id="430" name="Shape 430"/>
          <p:cNvSpPr/>
          <p:nvPr/>
        </p:nvSpPr>
        <p:spPr>
          <a:xfrm rot="10800000" flipH="1">
            <a:off x="1" y="0"/>
            <a:ext cx="511500" cy="51435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1" name="Shape 431" descr="White-logo-01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 rot="-5400000">
            <a:off x="-241355" y="4357609"/>
            <a:ext cx="1023900" cy="364799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Shape 432"/>
          <p:cNvSpPr/>
          <p:nvPr/>
        </p:nvSpPr>
        <p:spPr>
          <a:xfrm>
            <a:off x="346669" y="3996046"/>
            <a:ext cx="125700" cy="8928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Myriad Pro Light SemiExt" panose="020B0405030403020204" pitchFamily="34" charset="0"/>
              <a:sym typeface="Arial"/>
            </a:endParaRPr>
          </a:p>
        </p:txBody>
      </p:sp>
      <p:pic>
        <p:nvPicPr>
          <p:cNvPr id="433" name="Shape 433" descr="Home icon - powerpoint-11-07-15-09-01.png">
            <a:hlinkClick r:id="rId4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617314" y="2342568"/>
            <a:ext cx="490800" cy="45270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 7"/>
          <p:cNvSpPr/>
          <p:nvPr/>
        </p:nvSpPr>
        <p:spPr>
          <a:xfrm>
            <a:off x="3475603" y="286154"/>
            <a:ext cx="244502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2000" dirty="0">
                <a:solidFill>
                  <a:srgbClr val="92D050"/>
                </a:solidFill>
                <a:latin typeface="Arial" panose="020B0604020202020204" pitchFamily="34" charset="0"/>
              </a:rPr>
              <a:t>Logistics </a:t>
            </a:r>
            <a:endParaRPr lang="en-GB" sz="2000" dirty="0"/>
          </a:p>
          <a:p>
            <a:r>
              <a:rPr lang="en-GB" sz="2000" dirty="0"/>
              <a:t/>
            </a:r>
            <a:br>
              <a:rPr lang="en-GB" sz="2000" dirty="0"/>
            </a:br>
            <a:endParaRPr lang="en-GB" sz="2000" dirty="0"/>
          </a:p>
        </p:txBody>
      </p:sp>
      <p:sp>
        <p:nvSpPr>
          <p:cNvPr id="7" name="Rectangle 6"/>
          <p:cNvSpPr/>
          <p:nvPr/>
        </p:nvSpPr>
        <p:spPr>
          <a:xfrm>
            <a:off x="828185" y="1057116"/>
            <a:ext cx="4558212" cy="36471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404040"/>
                </a:solidFill>
                <a:latin typeface="+mn-lt"/>
              </a:rPr>
              <a:t>WARNING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Heavy equipment - </a:t>
            </a:r>
            <a:r>
              <a:rPr lang="en-GB" b="1" dirty="0">
                <a:solidFill>
                  <a:srgbClr val="404040"/>
                </a:solidFill>
                <a:latin typeface="+mn-lt"/>
              </a:rPr>
              <a:t>350 kg.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Needs crane, forklift or pallet truck when lifting or moving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POD Point will arrange logistics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404040"/>
                </a:solidFill>
                <a:latin typeface="+mn-lt"/>
              </a:rPr>
              <a:t>Do not drop 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the EVC!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404040"/>
                </a:solidFill>
                <a:latin typeface="+mn-lt"/>
              </a:rPr>
              <a:t>Do not tilt 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more than angle of </a:t>
            </a:r>
            <a:r>
              <a:rPr lang="en-GB" b="1" dirty="0">
                <a:solidFill>
                  <a:srgbClr val="404040"/>
                </a:solidFill>
                <a:latin typeface="+mn-lt"/>
              </a:rPr>
              <a:t>30°!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Delivery </a:t>
            </a:r>
            <a:r>
              <a:rPr lang="en-GB" b="1" dirty="0">
                <a:solidFill>
                  <a:srgbClr val="404040"/>
                </a:solidFill>
                <a:latin typeface="+mn-lt"/>
              </a:rPr>
              <a:t>included</a:t>
            </a:r>
            <a:r>
              <a:rPr lang="en-GB" dirty="0">
                <a:solidFill>
                  <a:srgbClr val="404040"/>
                </a:solidFill>
                <a:latin typeface="+mn-lt"/>
              </a:rPr>
              <a:t> from EU to UK not to site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404040"/>
                </a:solidFill>
                <a:latin typeface="+mn-lt"/>
              </a:rPr>
              <a:t>HIAB truck costs and logistics to site separate &amp; included in install costs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404040"/>
                </a:solidFill>
                <a:latin typeface="+mn-lt"/>
              </a:rPr>
              <a:t>POD Point will organise </a:t>
            </a: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04831" y="723491"/>
            <a:ext cx="3018612" cy="4045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72239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F35F844C555749A4A584284E5541DC" ma:contentTypeVersion="40" ma:contentTypeDescription="Create a new document." ma:contentTypeScope="" ma:versionID="9f8c8a48736313b6d2684906ad4f928f">
  <xsd:schema xmlns:xsd="http://www.w3.org/2001/XMLSchema" xmlns:xs="http://www.w3.org/2001/XMLSchema" xmlns:p="http://schemas.microsoft.com/office/2006/metadata/properties" xmlns:ns2="http://schemas.microsoft.com/sharepoint.v3" xmlns:ns3="f4edfb27-fdcf-4944-9520-fd54d4f1d725" xmlns:ns4="0cd06ba8-3d0c-4461-b1b9-cc99cc46e70a" targetNamespace="http://schemas.microsoft.com/office/2006/metadata/properties" ma:root="true" ma:fieldsID="9c536e181234c9d3f1eaed877eda6679" ns2:_="" ns3:_="" ns4:_="">
    <xsd:import namespace="http://schemas.microsoft.com/sharepoint.v3"/>
    <xsd:import namespace="f4edfb27-fdcf-4944-9520-fd54d4f1d725"/>
    <xsd:import namespace="0cd06ba8-3d0c-4461-b1b9-cc99cc46e70a"/>
    <xsd:element name="properties">
      <xsd:complexType>
        <xsd:sequence>
          <xsd:element name="documentManagement">
            <xsd:complexType>
              <xsd:all>
                <xsd:element ref="ns2:CategoryDescription" minOccurs="0"/>
                <xsd:element ref="ns3:Public" minOccurs="0"/>
                <xsd:element ref="ns3:FileType1" minOccurs="0"/>
                <xsd:element ref="ns4:_Flow_SignoffStatus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AutoKeyPoints" minOccurs="0"/>
                <xsd:element ref="ns4:MediaServiceKeyPoints" minOccurs="0"/>
                <xsd:element ref="ns4:MediaServiceLocation" minOccurs="0"/>
                <xsd:element ref="ns4:MediaLengthInSeconds" minOccurs="0"/>
                <xsd:element ref="ns4:lcf76f155ced4ddcb4097134ff3c332f" minOccurs="0"/>
                <xsd:element ref="ns3:TaxCatchAll" minOccurs="0"/>
                <xsd:element ref="ns4:MediaServiceObjectDetectorVersions" minOccurs="0"/>
                <xsd:element ref="ns4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.v3" elementFormDefault="qualified">
    <xsd:import namespace="http://schemas.microsoft.com/office/2006/documentManagement/types"/>
    <xsd:import namespace="http://schemas.microsoft.com/office/infopath/2007/PartnerControls"/>
    <xsd:element name="CategoryDescription" ma:index="1" nillable="true" ma:displayName="Description" ma:internalName="CategoryDescrip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edfb27-fdcf-4944-9520-fd54d4f1d725" elementFormDefault="qualified">
    <xsd:import namespace="http://schemas.microsoft.com/office/2006/documentManagement/types"/>
    <xsd:import namespace="http://schemas.microsoft.com/office/infopath/2007/PartnerControls"/>
    <xsd:element name="Public" ma:index="2" nillable="true" ma:displayName="Public" ma:default="0" ma:internalName="Public" ma:readOnly="false">
      <xsd:simpleType>
        <xsd:restriction base="dms:Boolean"/>
      </xsd:simpleType>
    </xsd:element>
    <xsd:element name="FileType1" ma:index="4" nillable="true" ma:displayName="FileType" ma:format="Dropdown" ma:internalName="FileType1" ma:readOnly="false">
      <xsd:simpleType>
        <xsd:union memberTypes="dms:Text">
          <xsd:simpleType>
            <xsd:restriction base="dms:Choice">
              <xsd:enumeration value="Affordable Housing Statement"/>
              <xsd:enumeration value="Air Quality Assessment"/>
              <xsd:enumeration value="Amended Documentation"/>
              <xsd:enumeration value="Appeal"/>
              <xsd:enumeration value="Application Form"/>
              <xsd:enumeration value="Building for Life 12 Assessment"/>
              <xsd:enumeration value="Comments"/>
              <xsd:enumeration value="Consultee Response"/>
              <xsd:enumeration value="Correspondence"/>
              <xsd:enumeration value="Decision Notice"/>
              <xsd:enumeration value="Design and Access Statement"/>
              <xsd:enumeration value="Ecology Survey"/>
              <xsd:enumeration value="Energy/Sustainability Statement"/>
              <xsd:enumeration value="Environmental Statement"/>
              <xsd:enumeration value="Environmental Statement Appendices"/>
              <xsd:enumeration value="Flood Risk Assessment"/>
              <xsd:enumeration value="Ground Investigation Reports"/>
              <xsd:enumeration value="Heritage Statement and Archaeological Assessments"/>
              <xsd:enumeration value="Noise Survey"/>
              <xsd:enumeration value="Photograph"/>
              <xsd:enumeration value="Plans"/>
              <xsd:enumeration value="Planning Obligation(s)/S106 Agreement"/>
              <xsd:enumeration value="Planning Statement"/>
              <xsd:enumeration value="Post Decision"/>
              <xsd:enumeration value="Reports"/>
              <xsd:enumeration value="Retail Impact Assessment"/>
              <xsd:enumeration value="Site Investigation"/>
              <xsd:enumeration value="Statement"/>
              <xsd:enumeration value="SUDS/Foul &amp; Surface Water Drainage Details"/>
              <xsd:enumeration value="Superseded Documentation"/>
              <xsd:enumeration value="Supporting Documentation"/>
              <xsd:enumeration value="Transport Assessment"/>
              <xsd:enumeration value="Travel Plan"/>
              <xsd:enumeration value="Tree Survey"/>
            </xsd:restriction>
          </xsd:simpleType>
        </xsd:union>
      </xsd:simpleType>
    </xsd:element>
    <xsd:element name="SharedWithUsers" ma:index="11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7" nillable="true" ma:displayName="Taxonomy Catch All Column" ma:hidden="true" ma:list="{e430abd0-4525-4326-9100-3699c1acf24f}" ma:internalName="TaxCatchAll" ma:showField="CatchAllData" ma:web="f4edfb27-fdcf-4944-9520-fd54d4f1d72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cd06ba8-3d0c-4461-b1b9-cc99cc46e70a" elementFormDefault="qualified">
    <xsd:import namespace="http://schemas.microsoft.com/office/2006/documentManagement/types"/>
    <xsd:import namespace="http://schemas.microsoft.com/office/infopath/2007/PartnerControls"/>
    <xsd:element name="_Flow_SignoffStatus" ma:index="5" nillable="true" ma:displayName="Sign-off status" ma:internalName="Sign_x002d_off_x0020_status" ma:readOnly="false">
      <xsd:simpleType>
        <xsd:restriction base="dms:Text"/>
      </xsd:simpleType>
    </xsd:element>
    <xsd:element name="MediaServiceMetadata" ma:index="13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hidden="true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hidden="true" ma:internalName="MediaServiceOCR" ma:readOnly="true">
      <xsd:simpleType>
        <xsd:restriction base="dms:Note"/>
      </xsd:simpleType>
    </xsd:element>
    <xsd:element name="MediaServiceAutoKeyPoints" ma:index="2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1" nillable="true" ma:displayName="KeyPoints" ma:hidden="true" ma:internalName="MediaServiceKeyPoints" ma:readOnly="true">
      <xsd:simpleType>
        <xsd:restriction base="dms:Note"/>
      </xsd:simpleType>
    </xsd:element>
    <xsd:element name="MediaServiceLocation" ma:index="22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4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6" nillable="true" ma:taxonomy="true" ma:internalName="lcf76f155ced4ddcb4097134ff3c332f" ma:taxonomyFieldName="MediaServiceImageTags" ma:displayName="Image Tags" ma:readOnly="false" ma:fieldId="{5cf76f15-5ced-4ddc-b409-7134ff3c332f}" ma:taxonomyMulti="true" ma:sspId="bea54bfa-c754-41e3-b0e3-5b6fcaa0263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8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Description xmlns="http://schemas.microsoft.com/sharepoint.v3" xsi:nil="true"/>
    <FileType1 xmlns="f4edfb27-fdcf-4944-9520-fd54d4f1d725">Supporting Documentation</FileType1>
    <Public xmlns="f4edfb27-fdcf-4944-9520-fd54d4f1d725">true</Public>
    <_Flow_SignoffStatus xmlns="0cd06ba8-3d0c-4461-b1b9-cc99cc46e70a" xsi:nil="true"/>
    <lcf76f155ced4ddcb4097134ff3c332f xmlns="0cd06ba8-3d0c-4461-b1b9-cc99cc46e70a">
      <Terms xmlns="http://schemas.microsoft.com/office/infopath/2007/PartnerControls"/>
    </lcf76f155ced4ddcb4097134ff3c332f>
    <TaxCatchAll xmlns="f4edfb27-fdcf-4944-9520-fd54d4f1d725" xsi:nil="true"/>
  </documentManagement>
</p:properties>
</file>

<file path=customXml/itemProps1.xml><?xml version="1.0" encoding="utf-8"?>
<ds:datastoreItem xmlns:ds="http://schemas.openxmlformats.org/officeDocument/2006/customXml" ds:itemID="{E3849FD0-1190-42FF-A143-32AC07CB881B}"/>
</file>

<file path=customXml/itemProps2.xml><?xml version="1.0" encoding="utf-8"?>
<ds:datastoreItem xmlns:ds="http://schemas.openxmlformats.org/officeDocument/2006/customXml" ds:itemID="{3049D8D9-F479-48F0-85A2-2B344DBD6326}"/>
</file>

<file path=customXml/itemProps3.xml><?xml version="1.0" encoding="utf-8"?>
<ds:datastoreItem xmlns:ds="http://schemas.openxmlformats.org/officeDocument/2006/customXml" ds:itemID="{C110A4B8-C551-4839-8A6F-3BDCD707836A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1047</Words>
  <Application>Microsoft Office PowerPoint</Application>
  <PresentationFormat>On-screen Show (16:9)</PresentationFormat>
  <Paragraphs>210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16</vt:i4>
      </vt:variant>
    </vt:vector>
  </HeadingPairs>
  <TitlesOfParts>
    <vt:vector size="24" baseType="lpstr">
      <vt:lpstr>Arial</vt:lpstr>
      <vt:lpstr>PT Sans</vt:lpstr>
      <vt:lpstr>Calibri</vt:lpstr>
      <vt:lpstr>DengXian</vt:lpstr>
      <vt:lpstr>Myriad Pro Light SemiExt</vt:lpstr>
      <vt:lpstr>Times New Roman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Charles Roberts</dc:creator>
  <cp:lastModifiedBy>Bagnall, Marion</cp:lastModifiedBy>
  <cp:revision>141</cp:revision>
  <dcterms:modified xsi:type="dcterms:W3CDTF">2017-04-27T10:01:28Z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0x01010084F35F844C555749A4A584284E5541DC</vt:lpwstr>
  </property>
</Properties>
</file>